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9144000" cy="5143500"/>
  <p:embeddedFontLst>
    <p:embeddedFont>
      <p:font typeface="Roboto"/>
      <p:regular r:id="rId32"/>
      <p:bold r:id="rId33"/>
      <p:italic r:id="rId34"/>
      <p:boldItalic r:id="rId35"/>
    </p:embeddedFont>
    <p:embeddedFont>
      <p:font typeface="Encode Sans Semi Condensed"/>
      <p:regular r:id="rId36"/>
      <p:bold r:id="rId37"/>
    </p:embeddedFont>
    <p:embeddedFont>
      <p:font typeface="Karla"/>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2" roundtripDataSignature="AMtx7mhWONUjePp8qBr0lbpGUAXC2yhm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Karla-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Karla-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EncodeSansSemiCondensed-bold.fntdata"/><Relationship Id="rId14" Type="http://schemas.openxmlformats.org/officeDocument/2006/relationships/slide" Target="slides/slide9.xml"/><Relationship Id="rId36" Type="http://schemas.openxmlformats.org/officeDocument/2006/relationships/font" Target="fonts/EncodeSansSemiCondensed-regular.fntdata"/><Relationship Id="rId17" Type="http://schemas.openxmlformats.org/officeDocument/2006/relationships/slide" Target="slides/slide12.xml"/><Relationship Id="rId39" Type="http://schemas.openxmlformats.org/officeDocument/2006/relationships/font" Target="fonts/Karla-bold.fntdata"/><Relationship Id="rId16" Type="http://schemas.openxmlformats.org/officeDocument/2006/relationships/slide" Target="slides/slide11.xml"/><Relationship Id="rId38" Type="http://schemas.openxmlformats.org/officeDocument/2006/relationships/font" Target="fonts/Karl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Dear </a:t>
            </a:r>
            <a:r>
              <a:rPr lang="en"/>
              <a:t>colleagues</a:t>
            </a:r>
            <a:r>
              <a:rPr lang="en"/>
              <a:t>, I am MIchal Polic a researcher from CVUT, the </a:t>
            </a:r>
            <a:r>
              <a:rPr lang="en"/>
              <a:t>institute</a:t>
            </a:r>
            <a:r>
              <a:rPr lang="en"/>
              <a:t> </a:t>
            </a:r>
            <a:r>
              <a:rPr lang="en"/>
              <a:t>Czech Institute of Informatics, Robotics and Cybernetics</a:t>
            </a:r>
            <a:r>
              <a:rPr lang="en"/>
              <a:t>. </a:t>
            </a:r>
            <a:endParaRPr/>
          </a:p>
          <a:p>
            <a:pPr indent="0" lvl="0" marL="0" rtl="0" algn="l">
              <a:lnSpc>
                <a:spcPct val="100000"/>
              </a:lnSpc>
              <a:spcBef>
                <a:spcPts val="0"/>
              </a:spcBef>
              <a:spcAft>
                <a:spcPts val="0"/>
              </a:spcAft>
              <a:buSzPts val="1400"/>
              <a:buNone/>
            </a:pPr>
            <a:r>
              <a:rPr lang="en"/>
              <a:t>I have finished my doctoral study 4 months ago while working on SPRING project.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In this presentation, I will show an overview of the work done to localize the robot and create a digital copy of the </a:t>
            </a:r>
            <a:r>
              <a:rPr lang="en"/>
              <a:t>environment</a:t>
            </a:r>
            <a:r>
              <a:rPr lang="en"/>
              <a:t> ARI is working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6" name="Google Shape;5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badb161e54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10" name="Google Shape;210;g2badb161e54_0_178: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adb161e54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33" name="Google Shape;233;g2badb161e54_0_120: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badb161e54_0_5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0" name="Google Shape;250;g2badb161e54_0_560: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adb161e54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8" name="Google Shape;268;g2badb161e54_0_205: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badb161e54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0" name="Google Shape;290;g2badb161e54_0_239: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adb161e54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4" name="Google Shape;304;g2badb161e54_0_270: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adb161e54_0_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22" name="Google Shape;322;g2badb161e54_0_313: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badb161e54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2" name="Google Shape;342;g2badb161e54_0_332: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badb161e54_0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2" name="Google Shape;362;g2badb161e54_0_367: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badb161e54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7" name="Google Shape;377;g2badb161e54_0_391: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bad1ab99cc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overall objectives of this work package are to develop models, representations and algorithms for building and upgrading environment map suitable for the real world understanding and robot localization.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outcomes are:</a:t>
            </a:r>
            <a:endParaRPr/>
          </a:p>
          <a:p>
            <a:pPr indent="-317500" lvl="0" marL="457200" rtl="0" algn="l">
              <a:lnSpc>
                <a:spcPct val="100000"/>
              </a:lnSpc>
              <a:spcBef>
                <a:spcPts val="0"/>
              </a:spcBef>
              <a:spcAft>
                <a:spcPts val="0"/>
              </a:spcAft>
              <a:buSzPts val="1400"/>
              <a:buChar char="-"/>
            </a:pPr>
            <a:r>
              <a:rPr lang="en"/>
              <a:t>The datasets and </a:t>
            </a:r>
            <a:r>
              <a:rPr lang="en"/>
              <a:t>scripts</a:t>
            </a:r>
            <a:r>
              <a:rPr lang="en"/>
              <a:t> to simulate the robot working in </a:t>
            </a:r>
            <a:r>
              <a:rPr lang="en"/>
              <a:t>hospital</a:t>
            </a:r>
            <a:r>
              <a:rPr lang="en"/>
              <a:t> environment.</a:t>
            </a:r>
            <a:endParaRPr/>
          </a:p>
          <a:p>
            <a:pPr indent="-317500" lvl="0" marL="457200" rtl="0" algn="l">
              <a:lnSpc>
                <a:spcPct val="100000"/>
              </a:lnSpc>
              <a:spcBef>
                <a:spcPts val="0"/>
              </a:spcBef>
              <a:spcAft>
                <a:spcPts val="0"/>
              </a:spcAft>
              <a:buSzPts val="1400"/>
              <a:buChar char="-"/>
            </a:pPr>
            <a:r>
              <a:rPr lang="en"/>
              <a:t>The scene representation for localization, mapping, and robot scene understanding, </a:t>
            </a:r>
            <a:endParaRPr/>
          </a:p>
          <a:p>
            <a:pPr indent="-317500" lvl="0" marL="457200" rtl="0" algn="l">
              <a:lnSpc>
                <a:spcPct val="100000"/>
              </a:lnSpc>
              <a:spcBef>
                <a:spcPts val="0"/>
              </a:spcBef>
              <a:spcAft>
                <a:spcPts val="0"/>
              </a:spcAft>
              <a:buSzPts val="1400"/>
              <a:buChar char="-"/>
            </a:pPr>
            <a:r>
              <a:rPr lang="en"/>
              <a:t>robust and accurate localization software, </a:t>
            </a:r>
            <a:endParaRPr/>
          </a:p>
          <a:p>
            <a:pPr indent="-317500" lvl="0" marL="457200" rtl="0" algn="l">
              <a:lnSpc>
                <a:spcPct val="100000"/>
              </a:lnSpc>
              <a:spcBef>
                <a:spcPts val="0"/>
              </a:spcBef>
              <a:spcAft>
                <a:spcPts val="0"/>
              </a:spcAft>
              <a:buSzPts val="1400"/>
              <a:buChar char="-"/>
            </a:pPr>
            <a:r>
              <a:rPr lang="en"/>
              <a:t>and integration of simulation frameworks for the robot operation in the real environment.</a:t>
            </a:r>
            <a:endParaRPr/>
          </a:p>
        </p:txBody>
      </p:sp>
      <p:sp>
        <p:nvSpPr>
          <p:cNvPr id="64" name="Google Shape;64;g2bad1ab99cc_0_1: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adb161e54_0_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6 anomaly scores to detect the object class - known or unknown</a:t>
            </a:r>
            <a:endParaRPr/>
          </a:p>
        </p:txBody>
      </p:sp>
      <p:sp>
        <p:nvSpPr>
          <p:cNvPr id="393" name="Google Shape;393;g2badb161e54_0_414: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badb161e54_0_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1" name="Google Shape;411;g2badb161e54_0_479: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adb161e54_0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27" name="Google Shape;427;g2badb161e54_0_500: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adb161e54_0_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39" name="Google Shape;439;g2badb161e54_0_451: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0"/>
              </a:spcBef>
              <a:spcAft>
                <a:spcPts val="0"/>
              </a:spcAft>
              <a:buSzPts val="1400"/>
              <a:buNone/>
            </a:pPr>
            <a:r>
              <a:rPr lang="en"/>
              <a:t>We tested </a:t>
            </a:r>
            <a:r>
              <a:rPr lang="en">
                <a:solidFill>
                  <a:schemeClr val="dk1"/>
                </a:solidFill>
              </a:rPr>
              <a:t>OpenScene3D, a </a:t>
            </a:r>
            <a:r>
              <a:rPr lang="en"/>
              <a:t>very recent 3D object embedding algorithm.</a:t>
            </a:r>
            <a:endParaRPr/>
          </a:p>
          <a:p>
            <a:pPr indent="0" lvl="0" marL="12700" rtl="0" algn="l">
              <a:lnSpc>
                <a:spcPct val="115000"/>
              </a:lnSpc>
              <a:spcBef>
                <a:spcPts val="0"/>
              </a:spcBef>
              <a:spcAft>
                <a:spcPts val="0"/>
              </a:spcAft>
              <a:buClr>
                <a:schemeClr val="dk1"/>
              </a:buClr>
              <a:buSzPts val="1100"/>
              <a:buFont typeface="Arial"/>
              <a:buNone/>
            </a:pPr>
            <a:r>
              <a:t/>
            </a:r>
            <a:endParaRPr/>
          </a:p>
          <a:p>
            <a:pPr indent="0" lvl="0" marL="12700" rtl="0" algn="l">
              <a:lnSpc>
                <a:spcPct val="115000"/>
              </a:lnSpc>
              <a:spcBef>
                <a:spcPts val="0"/>
              </a:spcBef>
              <a:spcAft>
                <a:spcPts val="0"/>
              </a:spcAft>
              <a:buClr>
                <a:schemeClr val="dk1"/>
              </a:buClr>
              <a:buSzPts val="1100"/>
              <a:buFont typeface="Arial"/>
              <a:buNone/>
            </a:pPr>
            <a:r>
              <a:rPr lang="en"/>
              <a:t>The embedding of a dense point cloud and images is based on the image to text mapping. The CLIP feature vectors are distilled for individual pixels in images and 3D points.</a:t>
            </a:r>
            <a:endParaRPr/>
          </a:p>
          <a:p>
            <a:pPr indent="0" lvl="0" marL="12700" rtl="0" algn="l">
              <a:lnSpc>
                <a:spcPct val="115000"/>
              </a:lnSpc>
              <a:spcBef>
                <a:spcPts val="0"/>
              </a:spcBef>
              <a:spcAft>
                <a:spcPts val="0"/>
              </a:spcAft>
              <a:buSzPts val="1400"/>
              <a:buNone/>
            </a:pPr>
            <a:r>
              <a:rPr lang="en"/>
              <a:t>The embedding is trained to provide consistent feature vectors for the observations, 3D points, and the text questions. </a:t>
            </a:r>
            <a:endParaRPr/>
          </a:p>
          <a:p>
            <a:pPr indent="0" lvl="0" marL="12700" rtl="0" algn="l">
              <a:lnSpc>
                <a:spcPct val="115000"/>
              </a:lnSpc>
              <a:spcBef>
                <a:spcPts val="0"/>
              </a:spcBef>
              <a:spcAft>
                <a:spcPts val="0"/>
              </a:spcAft>
              <a:buClr>
                <a:schemeClr val="dk1"/>
              </a:buClr>
              <a:buSzPts val="1100"/>
              <a:buFont typeface="Arial"/>
              <a:buNone/>
            </a:pPr>
            <a:r>
              <a:t/>
            </a:r>
            <a:endParaRPr/>
          </a:p>
          <a:p>
            <a:pPr indent="0" lvl="0" marL="12700" rtl="0" algn="l">
              <a:lnSpc>
                <a:spcPct val="115000"/>
              </a:lnSpc>
              <a:spcBef>
                <a:spcPts val="0"/>
              </a:spcBef>
              <a:spcAft>
                <a:spcPts val="0"/>
              </a:spcAft>
              <a:buSzPts val="1400"/>
              <a:buNone/>
            </a:pPr>
            <a:r>
              <a:rPr lang="en"/>
              <a:t>For any text query (which is transformed to query feature vector), the objects are selected based on cosine similarity between query feature vector and the feature vectors assigned to 2D and 3D points. </a:t>
            </a:r>
            <a:endParaRPr/>
          </a:p>
          <a:p>
            <a:pPr indent="0" lvl="0" marL="12700" rtl="0" algn="l">
              <a:lnSpc>
                <a:spcPct val="115000"/>
              </a:lnSpc>
              <a:spcBef>
                <a:spcPts val="0"/>
              </a:spcBef>
              <a:spcAft>
                <a:spcPts val="0"/>
              </a:spcAft>
              <a:buSzPts val="1400"/>
              <a:buNone/>
            </a:pPr>
            <a:r>
              <a:t/>
            </a:r>
            <a:endParaRPr/>
          </a:p>
          <a:p>
            <a:pPr indent="0" lvl="0" marL="12700" rtl="0" algn="l">
              <a:lnSpc>
                <a:spcPct val="115000"/>
              </a:lnSpc>
              <a:spcBef>
                <a:spcPts val="0"/>
              </a:spcBef>
              <a:spcAft>
                <a:spcPts val="0"/>
              </a:spcAft>
              <a:buClr>
                <a:schemeClr val="dk1"/>
              </a:buClr>
              <a:buSzPts val="1100"/>
              <a:buFont typeface="Arial"/>
              <a:buNone/>
            </a:pPr>
            <a:r>
              <a:t/>
            </a:r>
            <a:endParaRPr/>
          </a:p>
          <a:p>
            <a:pPr indent="0" lvl="0" marL="1270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455" name="Google Shape;455;p41: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0"/>
              </a:spcBef>
              <a:spcAft>
                <a:spcPts val="0"/>
              </a:spcAft>
              <a:buSzPts val="1400"/>
              <a:buNone/>
            </a:pPr>
            <a:r>
              <a:rPr lang="en"/>
              <a:t>These examples show segmentation based on the embedding </a:t>
            </a:r>
            <a:r>
              <a:rPr lang="en">
                <a:solidFill>
                  <a:schemeClr val="dk1"/>
                </a:solidFill>
              </a:rPr>
              <a:t>OpenScene3D </a:t>
            </a:r>
            <a:r>
              <a:rPr lang="en"/>
              <a:t>for queries below the images. </a:t>
            </a:r>
            <a:endParaRPr/>
          </a:p>
          <a:p>
            <a:pPr indent="0" lvl="0" marL="12700" rtl="0" algn="l">
              <a:lnSpc>
                <a:spcPct val="115000"/>
              </a:lnSpc>
              <a:spcBef>
                <a:spcPts val="0"/>
              </a:spcBef>
              <a:spcAft>
                <a:spcPts val="0"/>
              </a:spcAft>
              <a:buSzPts val="1400"/>
              <a:buNone/>
            </a:pPr>
            <a:r>
              <a:t/>
            </a:r>
            <a:endParaRPr/>
          </a:p>
          <a:p>
            <a:pPr indent="0" lvl="0" marL="12700" rtl="0" algn="l">
              <a:lnSpc>
                <a:spcPct val="115000"/>
              </a:lnSpc>
              <a:spcBef>
                <a:spcPts val="0"/>
              </a:spcBef>
              <a:spcAft>
                <a:spcPts val="0"/>
              </a:spcAft>
              <a:buSzPts val="1400"/>
              <a:buNone/>
            </a:pPr>
            <a:r>
              <a:rPr lang="en"/>
              <a:t>The left and the middle figures show the result on standard datasets.</a:t>
            </a:r>
            <a:endParaRPr/>
          </a:p>
          <a:p>
            <a:pPr indent="0" lvl="0" marL="0" rtl="0" algn="l">
              <a:lnSpc>
                <a:spcPct val="115000"/>
              </a:lnSpc>
              <a:spcBef>
                <a:spcPts val="0"/>
              </a:spcBef>
              <a:spcAft>
                <a:spcPts val="0"/>
              </a:spcAft>
              <a:buSzPts val="1400"/>
              <a:buNone/>
            </a:pPr>
            <a:r>
              <a:rPr lang="en"/>
              <a:t>On the right figure we show the results of the pretrained model </a:t>
            </a:r>
            <a:r>
              <a:rPr lang="en">
                <a:solidFill>
                  <a:schemeClr val="dk1"/>
                </a:solidFill>
              </a:rPr>
              <a:t>OpenScene3D</a:t>
            </a:r>
            <a:r>
              <a:rPr lang="en"/>
              <a:t> on BROCA point cloud extracted from ARI recording.</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
              <a:t>We see that point cloud we get from ARI are much sparser and performance is worse but still meaningful.</a:t>
            </a:r>
            <a:endParaRPr/>
          </a:p>
          <a:p>
            <a:pPr indent="0" lvl="0" marL="12700" rtl="0" algn="l">
              <a:lnSpc>
                <a:spcPct val="115000"/>
              </a:lnSpc>
              <a:spcBef>
                <a:spcPts val="0"/>
              </a:spcBef>
              <a:spcAft>
                <a:spcPts val="0"/>
              </a:spcAft>
              <a:buSzPts val="1400"/>
              <a:buNone/>
            </a:pPr>
            <a:r>
              <a:rPr lang="en"/>
              <a:t>We believe that future retraining will improve this algorithm performance on our data.   </a:t>
            </a:r>
            <a:endParaRPr/>
          </a:p>
        </p:txBody>
      </p:sp>
      <p:sp>
        <p:nvSpPr>
          <p:cNvPr id="465" name="Google Shape;465;p42: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Current Activities and Open Issues</a:t>
            </a:r>
            <a:endParaRPr/>
          </a:p>
        </p:txBody>
      </p:sp>
      <p:sp>
        <p:nvSpPr>
          <p:cNvPr id="481" name="Google Shape;481;p43: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badb161e54_0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overall objectives of this work package are to develop models, representations and algorithms for building and upgrading environment map suitable for the real world understanding and robot localization.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outcomes are:</a:t>
            </a:r>
            <a:endParaRPr/>
          </a:p>
          <a:p>
            <a:pPr indent="-317500" lvl="0" marL="457200" rtl="0" algn="l">
              <a:lnSpc>
                <a:spcPct val="100000"/>
              </a:lnSpc>
              <a:spcBef>
                <a:spcPts val="0"/>
              </a:spcBef>
              <a:spcAft>
                <a:spcPts val="0"/>
              </a:spcAft>
              <a:buSzPts val="1400"/>
              <a:buChar char="-"/>
            </a:pPr>
            <a:r>
              <a:rPr lang="en"/>
              <a:t>The datasets and scripts to simulate the robot working in hospital environment.</a:t>
            </a:r>
            <a:endParaRPr/>
          </a:p>
          <a:p>
            <a:pPr indent="-317500" lvl="0" marL="457200" rtl="0" algn="l">
              <a:lnSpc>
                <a:spcPct val="100000"/>
              </a:lnSpc>
              <a:spcBef>
                <a:spcPts val="0"/>
              </a:spcBef>
              <a:spcAft>
                <a:spcPts val="0"/>
              </a:spcAft>
              <a:buSzPts val="1400"/>
              <a:buChar char="-"/>
            </a:pPr>
            <a:r>
              <a:rPr lang="en"/>
              <a:t>The scene representation for localization, mapping, and robot scene understanding, </a:t>
            </a:r>
            <a:endParaRPr/>
          </a:p>
          <a:p>
            <a:pPr indent="-317500" lvl="0" marL="457200" rtl="0" algn="l">
              <a:lnSpc>
                <a:spcPct val="100000"/>
              </a:lnSpc>
              <a:spcBef>
                <a:spcPts val="0"/>
              </a:spcBef>
              <a:spcAft>
                <a:spcPts val="0"/>
              </a:spcAft>
              <a:buSzPts val="1400"/>
              <a:buChar char="-"/>
            </a:pPr>
            <a:r>
              <a:rPr lang="en"/>
              <a:t>robust and accurate localization software, </a:t>
            </a:r>
            <a:endParaRPr/>
          </a:p>
          <a:p>
            <a:pPr indent="-317500" lvl="0" marL="457200" rtl="0" algn="l">
              <a:lnSpc>
                <a:spcPct val="100000"/>
              </a:lnSpc>
              <a:spcBef>
                <a:spcPts val="0"/>
              </a:spcBef>
              <a:spcAft>
                <a:spcPts val="0"/>
              </a:spcAft>
              <a:buSzPts val="1400"/>
              <a:buChar char="-"/>
            </a:pPr>
            <a:r>
              <a:rPr lang="en"/>
              <a:t>and integration of simulation frameworks for the robot operation in the real environment.</a:t>
            </a:r>
            <a:endParaRPr/>
          </a:p>
        </p:txBody>
      </p:sp>
      <p:sp>
        <p:nvSpPr>
          <p:cNvPr id="72" name="Google Shape;72;g2badb161e54_0_538: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To </a:t>
            </a:r>
            <a:r>
              <a:rPr lang="en"/>
              <a:t>simplify</a:t>
            </a:r>
            <a:r>
              <a:rPr lang="en"/>
              <a:t> the complex task that has to be accomplished, I will split it to five smaller tasks.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fist is the </a:t>
            </a:r>
            <a:r>
              <a:rPr lang="en"/>
              <a:t>simulation</a:t>
            </a:r>
            <a:r>
              <a:rPr lang="en"/>
              <a:t> of hospital </a:t>
            </a:r>
            <a:r>
              <a:rPr lang="en"/>
              <a:t>environment</a:t>
            </a:r>
            <a:r>
              <a:rPr lang="en"/>
              <a:t> and robot moving in it. </a:t>
            </a:r>
            <a:endParaRPr/>
          </a:p>
          <a:p>
            <a:pPr indent="0" lvl="0" marL="0" rtl="0" algn="l">
              <a:lnSpc>
                <a:spcPct val="100000"/>
              </a:lnSpc>
              <a:spcBef>
                <a:spcPts val="0"/>
              </a:spcBef>
              <a:spcAft>
                <a:spcPts val="0"/>
              </a:spcAft>
              <a:buSzPts val="1400"/>
              <a:buNone/>
            </a:pPr>
            <a:r>
              <a:rPr lang="en"/>
              <a:t>Next task focus on getting the initial pose of ARI in large scale map of a hospital. </a:t>
            </a:r>
            <a:endParaRPr/>
          </a:p>
          <a:p>
            <a:pPr indent="0" lvl="0" marL="0" rtl="0" algn="l">
              <a:lnSpc>
                <a:spcPct val="100000"/>
              </a:lnSpc>
              <a:spcBef>
                <a:spcPts val="0"/>
              </a:spcBef>
              <a:spcAft>
                <a:spcPts val="0"/>
              </a:spcAft>
              <a:buSzPts val="1400"/>
              <a:buNone/>
            </a:pPr>
            <a:r>
              <a:rPr lang="en"/>
              <a:t>The tracking use the initial pose and track the camera pose in real time.</a:t>
            </a:r>
            <a:endParaRPr/>
          </a:p>
          <a:p>
            <a:pPr indent="0" lvl="0" marL="0" rtl="0" algn="l">
              <a:lnSpc>
                <a:spcPct val="100000"/>
              </a:lnSpc>
              <a:spcBef>
                <a:spcPts val="0"/>
              </a:spcBef>
              <a:spcAft>
                <a:spcPts val="0"/>
              </a:spcAft>
              <a:buSzPts val="1400"/>
              <a:buNone/>
            </a:pPr>
            <a:r>
              <a:rPr lang="en"/>
              <a:t>Mapping is step of building a map out of the images </a:t>
            </a:r>
            <a:r>
              <a:rPr lang="en"/>
              <a:t>captured</a:t>
            </a:r>
            <a:r>
              <a:rPr lang="en"/>
              <a:t> by ARI. </a:t>
            </a:r>
            <a:endParaRPr/>
          </a:p>
          <a:p>
            <a:pPr indent="0" lvl="0" marL="0" rtl="0" algn="l">
              <a:lnSpc>
                <a:spcPct val="100000"/>
              </a:lnSpc>
              <a:spcBef>
                <a:spcPts val="0"/>
              </a:spcBef>
              <a:spcAft>
                <a:spcPts val="0"/>
              </a:spcAft>
              <a:buSzPts val="1400"/>
              <a:buNone/>
            </a:pPr>
            <a:r>
              <a:rPr lang="en"/>
              <a:t>The last task focus on the scene segmentation, description of relationships,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Regarding the simulation. We have collected data in the hospital when it was empty and use </a:t>
            </a:r>
            <a:r>
              <a:rPr lang="en"/>
              <a:t>this</a:t>
            </a:r>
            <a:r>
              <a:rPr lang="en"/>
              <a:t> data to compose various datasets., </a:t>
            </a:r>
            <a:endParaRPr/>
          </a:p>
          <a:p>
            <a:pPr indent="0" lvl="0" marL="0" rtl="0" algn="l">
              <a:lnSpc>
                <a:spcPct val="100000"/>
              </a:lnSpc>
              <a:spcBef>
                <a:spcPts val="0"/>
              </a:spcBef>
              <a:spcAft>
                <a:spcPts val="0"/>
              </a:spcAft>
              <a:buSzPts val="1400"/>
              <a:buNone/>
            </a:pPr>
            <a:r>
              <a:t/>
            </a:r>
            <a:endParaRPr/>
          </a:p>
        </p:txBody>
      </p:sp>
      <p:sp>
        <p:nvSpPr>
          <p:cNvPr id="81" name="Google Shape;81;p5: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adb161e54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1" name="Google Shape;101;g2badb161e54_0_95: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adb161e5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6" name="Google Shape;116;g2badb161e54_0_5: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adb161e54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0" name="Google Shape;140;g2badb161e54_0_63: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adb161e54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0" name="Google Shape;160;g2badb161e54_0_36: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badb161e54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3" name="Google Shape;193;g2badb161e54_0_131: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1"/>
          <p:cNvSpPr/>
          <p:nvPr/>
        </p:nvSpPr>
        <p:spPr>
          <a:xfrm>
            <a:off x="-14" y="-4"/>
            <a:ext cx="9162955" cy="5148516"/>
          </a:xfrm>
          <a:custGeom>
            <a:rect b="b" l="l" r="r" t="t"/>
            <a:pathLst>
              <a:path extrusionOk="0" h="2258121" w="4014438">
                <a:moveTo>
                  <a:pt x="3432199" y="0"/>
                </a:moveTo>
                <a:cubicBezTo>
                  <a:pt x="3485662" y="101239"/>
                  <a:pt x="3541529" y="221045"/>
                  <a:pt x="3606618" y="360589"/>
                </a:cubicBezTo>
                <a:cubicBezTo>
                  <a:pt x="3810894" y="798685"/>
                  <a:pt x="3924532" y="1042395"/>
                  <a:pt x="3839685" y="1275525"/>
                </a:cubicBezTo>
                <a:cubicBezTo>
                  <a:pt x="3754838" y="1508656"/>
                  <a:pt x="3511128" y="1622293"/>
                  <a:pt x="3073032" y="1826591"/>
                </a:cubicBezTo>
                <a:cubicBezTo>
                  <a:pt x="2634936" y="2030888"/>
                  <a:pt x="2391226" y="2144401"/>
                  <a:pt x="2158096" y="2059658"/>
                </a:cubicBezTo>
                <a:cubicBezTo>
                  <a:pt x="1924966" y="1974916"/>
                  <a:pt x="1811306" y="1731101"/>
                  <a:pt x="1607030" y="1293005"/>
                </a:cubicBezTo>
                <a:cubicBezTo>
                  <a:pt x="1402754" y="854908"/>
                  <a:pt x="1289095" y="611199"/>
                  <a:pt x="1373942" y="378068"/>
                </a:cubicBezTo>
                <a:cubicBezTo>
                  <a:pt x="1432005" y="218536"/>
                  <a:pt x="1564481" y="114955"/>
                  <a:pt x="1782682" y="0"/>
                </a:cubicBezTo>
                <a:lnTo>
                  <a:pt x="0" y="0"/>
                </a:lnTo>
                <a:lnTo>
                  <a:pt x="0" y="2258122"/>
                </a:lnTo>
                <a:lnTo>
                  <a:pt x="4014439" y="2258122"/>
                </a:lnTo>
                <a:lnTo>
                  <a:pt x="401443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p:txBody>
      </p:sp>
      <p:sp>
        <p:nvSpPr>
          <p:cNvPr id="11" name="Google Shape;11;p21"/>
          <p:cNvSpPr/>
          <p:nvPr/>
        </p:nvSpPr>
        <p:spPr>
          <a:xfrm rot="-1181051">
            <a:off x="3612827" y="-661444"/>
            <a:ext cx="5242557" cy="5242352"/>
          </a:xfrm>
          <a:custGeom>
            <a:rect b="b" l="l" r="r" t="t"/>
            <a:pathLst>
              <a:path extrusionOk="0" h="1376850" w="1376904">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cap="flat" cmpd="sng" w="9525">
            <a:solidFill>
              <a:srgbClr val="A3C1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p:txBody>
      </p:sp>
      <p:sp>
        <p:nvSpPr>
          <p:cNvPr id="12" name="Google Shape;12;p21"/>
          <p:cNvSpPr txBox="1"/>
          <p:nvPr>
            <p:ph type="ctrTitle"/>
          </p:nvPr>
        </p:nvSpPr>
        <p:spPr>
          <a:xfrm>
            <a:off x="914400" y="2783675"/>
            <a:ext cx="5396700" cy="1441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800"/>
              <a:buNone/>
              <a:defRPr sz="4800">
                <a:latin typeface="Roboto"/>
                <a:ea typeface="Roboto"/>
                <a:cs typeface="Roboto"/>
                <a:sym typeface="Roboto"/>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pic>
        <p:nvPicPr>
          <p:cNvPr id="13" name="Google Shape;13;p21"/>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4" name="Shape 14"/>
        <p:cNvGrpSpPr/>
        <p:nvPr/>
      </p:nvGrpSpPr>
      <p:grpSpPr>
        <a:xfrm>
          <a:off x="0" y="0"/>
          <a:ext cx="0" cy="0"/>
          <a:chOff x="0" y="0"/>
          <a:chExt cx="0" cy="0"/>
        </a:xfrm>
      </p:grpSpPr>
      <p:sp>
        <p:nvSpPr>
          <p:cNvPr id="15" name="Google Shape;15;p24"/>
          <p:cNvSpPr/>
          <p:nvPr/>
        </p:nvSpPr>
        <p:spPr>
          <a:xfrm>
            <a:off x="0" y="0"/>
            <a:ext cx="9162955" cy="5142871"/>
          </a:xfrm>
          <a:custGeom>
            <a:rect b="b" l="l" r="r" t="t"/>
            <a:pathLst>
              <a:path extrusionOk="0" h="2258121" w="4014438">
                <a:moveTo>
                  <a:pt x="0" y="0"/>
                </a:moveTo>
                <a:lnTo>
                  <a:pt x="0" y="729708"/>
                </a:lnTo>
                <a:cubicBezTo>
                  <a:pt x="69207" y="683709"/>
                  <a:pt x="163087" y="639801"/>
                  <a:pt x="284356" y="583348"/>
                </a:cubicBezTo>
                <a:cubicBezTo>
                  <a:pt x="523508" y="471843"/>
                  <a:pt x="656528" y="409807"/>
                  <a:pt x="783798" y="456120"/>
                </a:cubicBezTo>
                <a:cubicBezTo>
                  <a:pt x="911069" y="502432"/>
                  <a:pt x="973083" y="635473"/>
                  <a:pt x="1084589" y="874625"/>
                </a:cubicBezTo>
                <a:cubicBezTo>
                  <a:pt x="1196094" y="1113777"/>
                  <a:pt x="1258129" y="1246797"/>
                  <a:pt x="1211817" y="1374046"/>
                </a:cubicBezTo>
                <a:cubicBezTo>
                  <a:pt x="1165505" y="1501296"/>
                  <a:pt x="1032380" y="1563290"/>
                  <a:pt x="793228" y="1674774"/>
                </a:cubicBezTo>
                <a:cubicBezTo>
                  <a:pt x="554076" y="1786258"/>
                  <a:pt x="421056" y="1848315"/>
                  <a:pt x="293807" y="1802002"/>
                </a:cubicBezTo>
                <a:cubicBezTo>
                  <a:pt x="169234" y="1756693"/>
                  <a:pt x="107156" y="1628273"/>
                  <a:pt x="0" y="1398572"/>
                </a:cubicBezTo>
                <a:lnTo>
                  <a:pt x="0" y="2258122"/>
                </a:lnTo>
                <a:lnTo>
                  <a:pt x="4014439" y="2258122"/>
                </a:lnTo>
                <a:lnTo>
                  <a:pt x="401443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p:txBody>
      </p:sp>
      <p:sp>
        <p:nvSpPr>
          <p:cNvPr id="16" name="Google Shape;16;p24"/>
          <p:cNvSpPr txBox="1"/>
          <p:nvPr>
            <p:ph type="title"/>
          </p:nvPr>
        </p:nvSpPr>
        <p:spPr>
          <a:xfrm>
            <a:off x="558600" y="1123950"/>
            <a:ext cx="2595300" cy="6741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600"/>
              <a:buNone/>
              <a:defRPr>
                <a:latin typeface="Roboto"/>
                <a:ea typeface="Roboto"/>
                <a:cs typeface="Roboto"/>
                <a:sym typeface="Roboto"/>
              </a:defRPr>
            </a:lvl1pPr>
            <a:lvl2pPr lvl="1" algn="r">
              <a:lnSpc>
                <a:spcPct val="100000"/>
              </a:lnSpc>
              <a:spcBef>
                <a:spcPts val="0"/>
              </a:spcBef>
              <a:spcAft>
                <a:spcPts val="0"/>
              </a:spcAft>
              <a:buSzPts val="2600"/>
              <a:buNone/>
              <a:defRPr/>
            </a:lvl2pPr>
            <a:lvl3pPr lvl="2" algn="r">
              <a:lnSpc>
                <a:spcPct val="100000"/>
              </a:lnSpc>
              <a:spcBef>
                <a:spcPts val="0"/>
              </a:spcBef>
              <a:spcAft>
                <a:spcPts val="0"/>
              </a:spcAft>
              <a:buSzPts val="2600"/>
              <a:buNone/>
              <a:defRPr/>
            </a:lvl3pPr>
            <a:lvl4pPr lvl="3" algn="r">
              <a:lnSpc>
                <a:spcPct val="100000"/>
              </a:lnSpc>
              <a:spcBef>
                <a:spcPts val="0"/>
              </a:spcBef>
              <a:spcAft>
                <a:spcPts val="0"/>
              </a:spcAft>
              <a:buSzPts val="2600"/>
              <a:buNone/>
              <a:defRPr/>
            </a:lvl4pPr>
            <a:lvl5pPr lvl="4" algn="r">
              <a:lnSpc>
                <a:spcPct val="100000"/>
              </a:lnSpc>
              <a:spcBef>
                <a:spcPts val="0"/>
              </a:spcBef>
              <a:spcAft>
                <a:spcPts val="0"/>
              </a:spcAft>
              <a:buSzPts val="2600"/>
              <a:buNone/>
              <a:defRPr/>
            </a:lvl5pPr>
            <a:lvl6pPr lvl="5" algn="r">
              <a:lnSpc>
                <a:spcPct val="100000"/>
              </a:lnSpc>
              <a:spcBef>
                <a:spcPts val="0"/>
              </a:spcBef>
              <a:spcAft>
                <a:spcPts val="0"/>
              </a:spcAft>
              <a:buSzPts val="2600"/>
              <a:buNone/>
              <a:defRPr/>
            </a:lvl6pPr>
            <a:lvl7pPr lvl="6" algn="r">
              <a:lnSpc>
                <a:spcPct val="100000"/>
              </a:lnSpc>
              <a:spcBef>
                <a:spcPts val="0"/>
              </a:spcBef>
              <a:spcAft>
                <a:spcPts val="0"/>
              </a:spcAft>
              <a:buSzPts val="2600"/>
              <a:buNone/>
              <a:defRPr/>
            </a:lvl7pPr>
            <a:lvl8pPr lvl="7" algn="r">
              <a:lnSpc>
                <a:spcPct val="100000"/>
              </a:lnSpc>
              <a:spcBef>
                <a:spcPts val="0"/>
              </a:spcBef>
              <a:spcAft>
                <a:spcPts val="0"/>
              </a:spcAft>
              <a:buSzPts val="2600"/>
              <a:buNone/>
              <a:defRPr/>
            </a:lvl8pPr>
            <a:lvl9pPr lvl="8" algn="r">
              <a:lnSpc>
                <a:spcPct val="100000"/>
              </a:lnSpc>
              <a:spcBef>
                <a:spcPts val="0"/>
              </a:spcBef>
              <a:spcAft>
                <a:spcPts val="0"/>
              </a:spcAft>
              <a:buSzPts val="2600"/>
              <a:buNone/>
              <a:defRPr/>
            </a:lvl9pPr>
          </a:lstStyle>
          <a:p/>
        </p:txBody>
      </p:sp>
      <p:sp>
        <p:nvSpPr>
          <p:cNvPr id="17" name="Google Shape;17;p24"/>
          <p:cNvSpPr txBox="1"/>
          <p:nvPr>
            <p:ph idx="1" type="body"/>
          </p:nvPr>
        </p:nvSpPr>
        <p:spPr>
          <a:xfrm>
            <a:off x="3651875" y="1200150"/>
            <a:ext cx="4933500" cy="30102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SzPts val="2000"/>
              <a:buChar char="▪"/>
              <a:defRPr>
                <a:latin typeface="Roboto"/>
                <a:ea typeface="Roboto"/>
                <a:cs typeface="Roboto"/>
                <a:sym typeface="Roboto"/>
              </a:defRPr>
            </a:lvl1pPr>
            <a:lvl2pPr indent="-355600" lvl="1" marL="914400" algn="l">
              <a:lnSpc>
                <a:spcPct val="100000"/>
              </a:lnSpc>
              <a:spcBef>
                <a:spcPts val="600"/>
              </a:spcBef>
              <a:spcAft>
                <a:spcPts val="0"/>
              </a:spcAft>
              <a:buSzPts val="2000"/>
              <a:buChar char="▫"/>
              <a:defRPr/>
            </a:lvl2pPr>
            <a:lvl3pPr indent="-355600" lvl="2" marL="1371600" algn="l">
              <a:lnSpc>
                <a:spcPct val="100000"/>
              </a:lnSpc>
              <a:spcBef>
                <a:spcPts val="600"/>
              </a:spcBef>
              <a:spcAft>
                <a:spcPts val="0"/>
              </a:spcAft>
              <a:buSzPts val="2000"/>
              <a:buChar char="▫"/>
              <a:defRPr/>
            </a:lvl3pPr>
            <a:lvl4pPr indent="-355600" lvl="3" marL="1828800" algn="l">
              <a:lnSpc>
                <a:spcPct val="100000"/>
              </a:lnSpc>
              <a:spcBef>
                <a:spcPts val="600"/>
              </a:spcBef>
              <a:spcAft>
                <a:spcPts val="0"/>
              </a:spcAft>
              <a:buSzPts val="2000"/>
              <a:buChar char="▫"/>
              <a:defRPr/>
            </a:lvl4pPr>
            <a:lvl5pPr indent="-355600" lvl="4" marL="2286000" algn="l">
              <a:lnSpc>
                <a:spcPct val="100000"/>
              </a:lnSpc>
              <a:spcBef>
                <a:spcPts val="600"/>
              </a:spcBef>
              <a:spcAft>
                <a:spcPts val="0"/>
              </a:spcAft>
              <a:buSzPts val="2000"/>
              <a:buChar char="▫"/>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600"/>
              </a:spcBef>
              <a:spcAft>
                <a:spcPts val="0"/>
              </a:spcAft>
              <a:buSzPts val="2000"/>
              <a:buChar char="▫"/>
              <a:defRPr/>
            </a:lvl7pPr>
            <a:lvl8pPr indent="-355600" lvl="7" marL="3657600" algn="l">
              <a:lnSpc>
                <a:spcPct val="100000"/>
              </a:lnSpc>
              <a:spcBef>
                <a:spcPts val="600"/>
              </a:spcBef>
              <a:spcAft>
                <a:spcPts val="0"/>
              </a:spcAft>
              <a:buSzPts val="2000"/>
              <a:buChar char="▫"/>
              <a:defRPr/>
            </a:lvl8pPr>
            <a:lvl9pPr indent="-355600" lvl="8" marL="4114800" algn="l">
              <a:lnSpc>
                <a:spcPct val="100000"/>
              </a:lnSpc>
              <a:spcBef>
                <a:spcPts val="600"/>
              </a:spcBef>
              <a:spcAft>
                <a:spcPts val="600"/>
              </a:spcAft>
              <a:buSzPts val="2000"/>
              <a:buChar char="▫"/>
              <a:defRPr/>
            </a:lvl9pPr>
          </a:lstStyle>
          <a:p/>
        </p:txBody>
      </p:sp>
      <p:sp>
        <p:nvSpPr>
          <p:cNvPr id="18" name="Google Shape;18;p24"/>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24"/>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mall hole">
  <p:cSld name="BLANK_2">
    <p:spTree>
      <p:nvGrpSpPr>
        <p:cNvPr id="20" name="Shape 20"/>
        <p:cNvGrpSpPr/>
        <p:nvPr/>
      </p:nvGrpSpPr>
      <p:grpSpPr>
        <a:xfrm>
          <a:off x="0" y="0"/>
          <a:ext cx="0" cy="0"/>
          <a:chOff x="0" y="0"/>
          <a:chExt cx="0" cy="0"/>
        </a:xfrm>
      </p:grpSpPr>
      <p:sp>
        <p:nvSpPr>
          <p:cNvPr id="21" name="Google Shape;21;p27"/>
          <p:cNvSpPr/>
          <p:nvPr/>
        </p:nvSpPr>
        <p:spPr>
          <a:xfrm>
            <a:off x="0" y="25"/>
            <a:ext cx="9142883" cy="5142871"/>
          </a:xfrm>
          <a:custGeom>
            <a:rect b="b" l="l" r="r" t="t"/>
            <a:pathLst>
              <a:path extrusionOk="0" h="2258121" w="4014438">
                <a:moveTo>
                  <a:pt x="3043092" y="0"/>
                </a:moveTo>
                <a:cubicBezTo>
                  <a:pt x="3095509" y="23543"/>
                  <a:pt x="3152046" y="49909"/>
                  <a:pt x="3213600" y="78595"/>
                </a:cubicBezTo>
                <a:cubicBezTo>
                  <a:pt x="3550416" y="235660"/>
                  <a:pt x="3737756" y="323016"/>
                  <a:pt x="3802991" y="502244"/>
                </a:cubicBezTo>
                <a:cubicBezTo>
                  <a:pt x="3868225" y="681472"/>
                  <a:pt x="3780870" y="868833"/>
                  <a:pt x="3623805" y="1205649"/>
                </a:cubicBezTo>
                <a:cubicBezTo>
                  <a:pt x="3466740" y="1542465"/>
                  <a:pt x="3379384" y="1729805"/>
                  <a:pt x="3200156" y="1795040"/>
                </a:cubicBezTo>
                <a:cubicBezTo>
                  <a:pt x="3020928" y="1860274"/>
                  <a:pt x="2833567" y="1772918"/>
                  <a:pt x="2496772" y="1615853"/>
                </a:cubicBezTo>
                <a:cubicBezTo>
                  <a:pt x="2159977" y="1458789"/>
                  <a:pt x="1972595" y="1371433"/>
                  <a:pt x="1907361" y="1192205"/>
                </a:cubicBezTo>
                <a:cubicBezTo>
                  <a:pt x="1842126" y="1012977"/>
                  <a:pt x="1929503" y="825615"/>
                  <a:pt x="2086546" y="488821"/>
                </a:cubicBezTo>
                <a:cubicBezTo>
                  <a:pt x="2193515" y="259412"/>
                  <a:pt x="2268158" y="99378"/>
                  <a:pt x="2361515" y="0"/>
                </a:cubicBezTo>
                <a:lnTo>
                  <a:pt x="0" y="0"/>
                </a:lnTo>
                <a:lnTo>
                  <a:pt x="0" y="2258122"/>
                </a:lnTo>
                <a:lnTo>
                  <a:pt x="4014439" y="2258122"/>
                </a:lnTo>
                <a:lnTo>
                  <a:pt x="401443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 name="Google Shape;22;p27"/>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27"/>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4" name="Shape 24"/>
        <p:cNvGrpSpPr/>
        <p:nvPr/>
      </p:nvGrpSpPr>
      <p:grpSpPr>
        <a:xfrm>
          <a:off x="0" y="0"/>
          <a:ext cx="0" cy="0"/>
          <a:chOff x="0" y="0"/>
          <a:chExt cx="0" cy="0"/>
        </a:xfrm>
      </p:grpSpPr>
      <p:sp>
        <p:nvSpPr>
          <p:cNvPr id="25" name="Google Shape;25;p28"/>
          <p:cNvSpPr/>
          <p:nvPr/>
        </p:nvSpPr>
        <p:spPr>
          <a:xfrm>
            <a:off x="-24532" y="-11"/>
            <a:ext cx="9193063" cy="5148516"/>
          </a:xfrm>
          <a:custGeom>
            <a:rect b="b" l="l" r="r" t="t"/>
            <a:pathLst>
              <a:path extrusionOk="0" h="2258121" w="4014438">
                <a:moveTo>
                  <a:pt x="0" y="0"/>
                </a:moveTo>
                <a:lnTo>
                  <a:pt x="0" y="2258122"/>
                </a:lnTo>
                <a:lnTo>
                  <a:pt x="1342328" y="2258122"/>
                </a:lnTo>
                <a:cubicBezTo>
                  <a:pt x="1250100" y="2134365"/>
                  <a:pt x="1167094" y="1956391"/>
                  <a:pt x="1055881" y="1717804"/>
                </a:cubicBezTo>
                <a:cubicBezTo>
                  <a:pt x="861432" y="1300908"/>
                  <a:pt x="753335" y="1068991"/>
                  <a:pt x="834083" y="847151"/>
                </a:cubicBezTo>
                <a:cubicBezTo>
                  <a:pt x="914832" y="625312"/>
                  <a:pt x="1146729" y="517152"/>
                  <a:pt x="1563624" y="322744"/>
                </a:cubicBezTo>
                <a:cubicBezTo>
                  <a:pt x="1980519" y="128337"/>
                  <a:pt x="2212437" y="20198"/>
                  <a:pt x="2434297" y="100946"/>
                </a:cubicBezTo>
                <a:cubicBezTo>
                  <a:pt x="2656158" y="181695"/>
                  <a:pt x="2764276" y="413613"/>
                  <a:pt x="2958684" y="830508"/>
                </a:cubicBezTo>
                <a:cubicBezTo>
                  <a:pt x="3153091" y="1247403"/>
                  <a:pt x="3261230" y="1479321"/>
                  <a:pt x="3180481" y="1701160"/>
                </a:cubicBezTo>
                <a:cubicBezTo>
                  <a:pt x="3099732" y="1923000"/>
                  <a:pt x="2867836" y="2031160"/>
                  <a:pt x="2450940" y="2225567"/>
                </a:cubicBezTo>
                <a:lnTo>
                  <a:pt x="2380981" y="2258122"/>
                </a:lnTo>
                <a:lnTo>
                  <a:pt x="4014439" y="2258122"/>
                </a:lnTo>
                <a:lnTo>
                  <a:pt x="401443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 name="Google Shape;26;p28"/>
          <p:cNvSpPr txBox="1"/>
          <p:nvPr>
            <p:ph idx="1" type="body"/>
          </p:nvPr>
        </p:nvSpPr>
        <p:spPr>
          <a:xfrm>
            <a:off x="1076700" y="2161800"/>
            <a:ext cx="6990600" cy="819900"/>
          </a:xfrm>
          <a:prstGeom prst="rect">
            <a:avLst/>
          </a:prstGeom>
          <a:noFill/>
          <a:ln>
            <a:noFill/>
          </a:ln>
        </p:spPr>
        <p:txBody>
          <a:bodyPr anchorCtr="0" anchor="ctr" bIns="0" lIns="0" spcFirstLastPara="1" rIns="0" wrap="square" tIns="0">
            <a:noAutofit/>
          </a:bodyPr>
          <a:lstStyle>
            <a:lvl1pPr indent="-406400" lvl="0" marL="457200" algn="ctr">
              <a:lnSpc>
                <a:spcPct val="100000"/>
              </a:lnSpc>
              <a:spcBef>
                <a:spcPts val="0"/>
              </a:spcBef>
              <a:spcAft>
                <a:spcPts val="0"/>
              </a:spcAft>
              <a:buSzPts val="2800"/>
              <a:buFont typeface="Karla"/>
              <a:buChar char="▪"/>
              <a:defRPr sz="2800">
                <a:latin typeface="Roboto"/>
                <a:ea typeface="Roboto"/>
                <a:cs typeface="Roboto"/>
                <a:sym typeface="Roboto"/>
              </a:defRPr>
            </a:lvl1pPr>
            <a:lvl2pPr indent="-406400" lvl="1" marL="914400" algn="ctr">
              <a:lnSpc>
                <a:spcPct val="100000"/>
              </a:lnSpc>
              <a:spcBef>
                <a:spcPts val="600"/>
              </a:spcBef>
              <a:spcAft>
                <a:spcPts val="0"/>
              </a:spcAft>
              <a:buSzPts val="2800"/>
              <a:buFont typeface="Karla"/>
              <a:buChar char="▫"/>
              <a:defRPr sz="2800">
                <a:latin typeface="Karla"/>
                <a:ea typeface="Karla"/>
                <a:cs typeface="Karla"/>
                <a:sym typeface="Karla"/>
              </a:defRPr>
            </a:lvl2pPr>
            <a:lvl3pPr indent="-406400" lvl="2" marL="1371600" algn="ctr">
              <a:lnSpc>
                <a:spcPct val="100000"/>
              </a:lnSpc>
              <a:spcBef>
                <a:spcPts val="600"/>
              </a:spcBef>
              <a:spcAft>
                <a:spcPts val="0"/>
              </a:spcAft>
              <a:buSzPts val="2800"/>
              <a:buFont typeface="Karla"/>
              <a:buChar char="▫"/>
              <a:defRPr sz="2800">
                <a:latin typeface="Karla"/>
                <a:ea typeface="Karla"/>
                <a:cs typeface="Karla"/>
                <a:sym typeface="Karla"/>
              </a:defRPr>
            </a:lvl3pPr>
            <a:lvl4pPr indent="-406400" lvl="3" marL="1828800" algn="ctr">
              <a:lnSpc>
                <a:spcPct val="100000"/>
              </a:lnSpc>
              <a:spcBef>
                <a:spcPts val="600"/>
              </a:spcBef>
              <a:spcAft>
                <a:spcPts val="0"/>
              </a:spcAft>
              <a:buSzPts val="2800"/>
              <a:buFont typeface="Karla"/>
              <a:buChar char="▫"/>
              <a:defRPr sz="2800">
                <a:latin typeface="Karla"/>
                <a:ea typeface="Karla"/>
                <a:cs typeface="Karla"/>
                <a:sym typeface="Karla"/>
              </a:defRPr>
            </a:lvl4pPr>
            <a:lvl5pPr indent="-406400" lvl="4" marL="2286000" algn="ctr">
              <a:lnSpc>
                <a:spcPct val="100000"/>
              </a:lnSpc>
              <a:spcBef>
                <a:spcPts val="600"/>
              </a:spcBef>
              <a:spcAft>
                <a:spcPts val="0"/>
              </a:spcAft>
              <a:buSzPts val="2800"/>
              <a:buFont typeface="Karla"/>
              <a:buChar char="▫"/>
              <a:defRPr sz="2800">
                <a:latin typeface="Karla"/>
                <a:ea typeface="Karla"/>
                <a:cs typeface="Karla"/>
                <a:sym typeface="Karla"/>
              </a:defRPr>
            </a:lvl5pPr>
            <a:lvl6pPr indent="-406400" lvl="5" marL="2743200" algn="ctr">
              <a:lnSpc>
                <a:spcPct val="100000"/>
              </a:lnSpc>
              <a:spcBef>
                <a:spcPts val="600"/>
              </a:spcBef>
              <a:spcAft>
                <a:spcPts val="0"/>
              </a:spcAft>
              <a:buSzPts val="2800"/>
              <a:buFont typeface="Karla"/>
              <a:buChar char="▫"/>
              <a:defRPr sz="2800">
                <a:latin typeface="Karla"/>
                <a:ea typeface="Karla"/>
                <a:cs typeface="Karla"/>
                <a:sym typeface="Karla"/>
              </a:defRPr>
            </a:lvl6pPr>
            <a:lvl7pPr indent="-406400" lvl="6" marL="3200400" algn="ctr">
              <a:lnSpc>
                <a:spcPct val="100000"/>
              </a:lnSpc>
              <a:spcBef>
                <a:spcPts val="600"/>
              </a:spcBef>
              <a:spcAft>
                <a:spcPts val="0"/>
              </a:spcAft>
              <a:buSzPts val="2800"/>
              <a:buFont typeface="Karla"/>
              <a:buChar char="▫"/>
              <a:defRPr sz="2800">
                <a:latin typeface="Karla"/>
                <a:ea typeface="Karla"/>
                <a:cs typeface="Karla"/>
                <a:sym typeface="Karla"/>
              </a:defRPr>
            </a:lvl7pPr>
            <a:lvl8pPr indent="-406400" lvl="7" marL="3657600" algn="ctr">
              <a:lnSpc>
                <a:spcPct val="100000"/>
              </a:lnSpc>
              <a:spcBef>
                <a:spcPts val="600"/>
              </a:spcBef>
              <a:spcAft>
                <a:spcPts val="0"/>
              </a:spcAft>
              <a:buSzPts val="2800"/>
              <a:buFont typeface="Karla"/>
              <a:buChar char="▫"/>
              <a:defRPr sz="2800">
                <a:latin typeface="Karla"/>
                <a:ea typeface="Karla"/>
                <a:cs typeface="Karla"/>
                <a:sym typeface="Karla"/>
              </a:defRPr>
            </a:lvl8pPr>
            <a:lvl9pPr indent="-406400" lvl="8" marL="4114800" algn="ctr">
              <a:lnSpc>
                <a:spcPct val="100000"/>
              </a:lnSpc>
              <a:spcBef>
                <a:spcPts val="600"/>
              </a:spcBef>
              <a:spcAft>
                <a:spcPts val="600"/>
              </a:spcAft>
              <a:buSzPts val="2800"/>
              <a:buFont typeface="Karla"/>
              <a:buChar char="▫"/>
              <a:defRPr sz="2800">
                <a:latin typeface="Karla"/>
                <a:ea typeface="Karla"/>
                <a:cs typeface="Karla"/>
                <a:sym typeface="Karla"/>
              </a:defRPr>
            </a:lvl9pPr>
          </a:lstStyle>
          <a:p/>
        </p:txBody>
      </p:sp>
      <p:sp>
        <p:nvSpPr>
          <p:cNvPr id="27" name="Google Shape;27;p28"/>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28"/>
          <p:cNvSpPr/>
          <p:nvPr/>
        </p:nvSpPr>
        <p:spPr>
          <a:xfrm>
            <a:off x="4362962" y="1295124"/>
            <a:ext cx="418075" cy="34295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A3C1AD"/>
                </a:solidFill>
                <a:latin typeface="Roboto"/>
              </a:rPr>
              <a:t>“</a:t>
            </a:r>
          </a:p>
        </p:txBody>
      </p:sp>
      <p:pic>
        <p:nvPicPr>
          <p:cNvPr id="29" name="Google Shape;29;p28"/>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ig hole" type="blank">
  <p:cSld name="BLANK">
    <p:spTree>
      <p:nvGrpSpPr>
        <p:cNvPr id="30" name="Shape 30"/>
        <p:cNvGrpSpPr/>
        <p:nvPr/>
      </p:nvGrpSpPr>
      <p:grpSpPr>
        <a:xfrm>
          <a:off x="0" y="0"/>
          <a:ext cx="0" cy="0"/>
          <a:chOff x="0" y="0"/>
          <a:chExt cx="0" cy="0"/>
        </a:xfrm>
      </p:grpSpPr>
      <p:sp>
        <p:nvSpPr>
          <p:cNvPr id="31" name="Google Shape;31;p29"/>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29"/>
          <p:cNvSpPr/>
          <p:nvPr/>
        </p:nvSpPr>
        <p:spPr>
          <a:xfrm>
            <a:off x="-14" y="-4"/>
            <a:ext cx="9162955" cy="5148516"/>
          </a:xfrm>
          <a:custGeom>
            <a:rect b="b" l="l" r="r" t="t"/>
            <a:pathLst>
              <a:path extrusionOk="0" h="2258121" w="4014438">
                <a:moveTo>
                  <a:pt x="3432199" y="0"/>
                </a:moveTo>
                <a:cubicBezTo>
                  <a:pt x="3485662" y="101239"/>
                  <a:pt x="3541529" y="221045"/>
                  <a:pt x="3606618" y="360589"/>
                </a:cubicBezTo>
                <a:cubicBezTo>
                  <a:pt x="3810894" y="798685"/>
                  <a:pt x="3924532" y="1042395"/>
                  <a:pt x="3839685" y="1275525"/>
                </a:cubicBezTo>
                <a:cubicBezTo>
                  <a:pt x="3754838" y="1508656"/>
                  <a:pt x="3511128" y="1622293"/>
                  <a:pt x="3073032" y="1826591"/>
                </a:cubicBezTo>
                <a:cubicBezTo>
                  <a:pt x="2634936" y="2030888"/>
                  <a:pt x="2391226" y="2144401"/>
                  <a:pt x="2158096" y="2059658"/>
                </a:cubicBezTo>
                <a:cubicBezTo>
                  <a:pt x="1924966" y="1974916"/>
                  <a:pt x="1811306" y="1731101"/>
                  <a:pt x="1607030" y="1293005"/>
                </a:cubicBezTo>
                <a:cubicBezTo>
                  <a:pt x="1402754" y="854908"/>
                  <a:pt x="1289095" y="611199"/>
                  <a:pt x="1373942" y="378068"/>
                </a:cubicBezTo>
                <a:cubicBezTo>
                  <a:pt x="1432005" y="218536"/>
                  <a:pt x="1564481" y="114955"/>
                  <a:pt x="1782682" y="0"/>
                </a:cubicBezTo>
                <a:lnTo>
                  <a:pt x="0" y="0"/>
                </a:lnTo>
                <a:lnTo>
                  <a:pt x="0" y="2258122"/>
                </a:lnTo>
                <a:lnTo>
                  <a:pt x="4014439" y="2258122"/>
                </a:lnTo>
                <a:lnTo>
                  <a:pt x="401443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3" name="Google Shape;33;p29"/>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34" name="Shape 34"/>
        <p:cNvGrpSpPr/>
        <p:nvPr/>
      </p:nvGrpSpPr>
      <p:grpSpPr>
        <a:xfrm>
          <a:off x="0" y="0"/>
          <a:ext cx="0" cy="0"/>
          <a:chOff x="0" y="0"/>
          <a:chExt cx="0" cy="0"/>
        </a:xfrm>
      </p:grpSpPr>
      <p:grpSp>
        <p:nvGrpSpPr>
          <p:cNvPr id="35" name="Google Shape;35;p30"/>
          <p:cNvGrpSpPr/>
          <p:nvPr/>
        </p:nvGrpSpPr>
        <p:grpSpPr>
          <a:xfrm>
            <a:off x="-43" y="0"/>
            <a:ext cx="9144087" cy="5143548"/>
            <a:chOff x="8145036" y="0"/>
            <a:chExt cx="4014438" cy="2258121"/>
          </a:xfrm>
        </p:grpSpPr>
        <p:sp>
          <p:nvSpPr>
            <p:cNvPr id="36" name="Google Shape;36;p30"/>
            <p:cNvSpPr/>
            <p:nvPr/>
          </p:nvSpPr>
          <p:spPr>
            <a:xfrm>
              <a:off x="8145036" y="0"/>
              <a:ext cx="4014376" cy="2258121"/>
            </a:xfrm>
            <a:custGeom>
              <a:rect b="b" l="l" r="r" t="t"/>
              <a:pathLst>
                <a:path extrusionOk="0" h="2258121" w="4014376">
                  <a:moveTo>
                    <a:pt x="2148603" y="1774988"/>
                  </a:moveTo>
                  <a:cubicBezTo>
                    <a:pt x="1965654" y="1382640"/>
                    <a:pt x="1863892" y="1164459"/>
                    <a:pt x="1939873" y="955604"/>
                  </a:cubicBezTo>
                  <a:cubicBezTo>
                    <a:pt x="2015855" y="746748"/>
                    <a:pt x="2234119" y="645049"/>
                    <a:pt x="2626468" y="462162"/>
                  </a:cubicBezTo>
                  <a:cubicBezTo>
                    <a:pt x="3018816" y="279275"/>
                    <a:pt x="3236997" y="177451"/>
                    <a:pt x="3445831" y="253432"/>
                  </a:cubicBezTo>
                  <a:cubicBezTo>
                    <a:pt x="3654666" y="329414"/>
                    <a:pt x="3756386" y="547678"/>
                    <a:pt x="3939272" y="940006"/>
                  </a:cubicBezTo>
                  <a:cubicBezTo>
                    <a:pt x="3966182" y="997693"/>
                    <a:pt x="3991294" y="1051574"/>
                    <a:pt x="4014377" y="1102256"/>
                  </a:cubicBezTo>
                  <a:lnTo>
                    <a:pt x="4014377" y="0"/>
                  </a:lnTo>
                  <a:lnTo>
                    <a:pt x="0" y="0"/>
                  </a:lnTo>
                  <a:lnTo>
                    <a:pt x="0" y="2258122"/>
                  </a:lnTo>
                  <a:lnTo>
                    <a:pt x="2400007" y="2258122"/>
                  </a:lnTo>
                  <a:cubicBezTo>
                    <a:pt x="2320283" y="2143125"/>
                    <a:pt x="2245932" y="1983697"/>
                    <a:pt x="2148603" y="177498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 name="Google Shape;37;p30"/>
            <p:cNvSpPr/>
            <p:nvPr/>
          </p:nvSpPr>
          <p:spPr>
            <a:xfrm>
              <a:off x="11595195" y="1947441"/>
              <a:ext cx="564279" cy="310680"/>
            </a:xfrm>
            <a:custGeom>
              <a:rect b="b" l="l" r="r" t="t"/>
              <a:pathLst>
                <a:path extrusionOk="0" h="310680" w="564279">
                  <a:moveTo>
                    <a:pt x="11332" y="305390"/>
                  </a:moveTo>
                  <a:lnTo>
                    <a:pt x="0" y="310680"/>
                  </a:lnTo>
                  <a:lnTo>
                    <a:pt x="564279" y="310680"/>
                  </a:lnTo>
                  <a:lnTo>
                    <a:pt x="564279" y="0"/>
                  </a:lnTo>
                  <a:cubicBezTo>
                    <a:pt x="447610" y="101929"/>
                    <a:pt x="266229" y="186525"/>
                    <a:pt x="11332" y="30539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8" name="Google Shape;38;p30"/>
          <p:cNvSpPr txBox="1"/>
          <p:nvPr>
            <p:ph type="title"/>
          </p:nvPr>
        </p:nvSpPr>
        <p:spPr>
          <a:xfrm>
            <a:off x="1015625" y="1243638"/>
            <a:ext cx="4239300" cy="486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600"/>
              <a:buNone/>
              <a:defRPr>
                <a:latin typeface="Roboto"/>
                <a:ea typeface="Roboto"/>
                <a:cs typeface="Roboto"/>
                <a:sym typeface="Roboto"/>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39" name="Google Shape;39;p30"/>
          <p:cNvSpPr txBox="1"/>
          <p:nvPr>
            <p:ph idx="1" type="body"/>
          </p:nvPr>
        </p:nvSpPr>
        <p:spPr>
          <a:xfrm>
            <a:off x="1015791" y="1865257"/>
            <a:ext cx="4239300" cy="20346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SzPts val="2000"/>
              <a:buChar char="▪"/>
              <a:defRPr>
                <a:latin typeface="Roboto"/>
                <a:ea typeface="Roboto"/>
                <a:cs typeface="Roboto"/>
                <a:sym typeface="Roboto"/>
              </a:defRPr>
            </a:lvl1pPr>
            <a:lvl2pPr indent="-355600" lvl="1" marL="914400" algn="l">
              <a:lnSpc>
                <a:spcPct val="100000"/>
              </a:lnSpc>
              <a:spcBef>
                <a:spcPts val="600"/>
              </a:spcBef>
              <a:spcAft>
                <a:spcPts val="0"/>
              </a:spcAft>
              <a:buSzPts val="2000"/>
              <a:buChar char="▫"/>
              <a:defRPr/>
            </a:lvl2pPr>
            <a:lvl3pPr indent="-355600" lvl="2" marL="1371600" algn="l">
              <a:lnSpc>
                <a:spcPct val="100000"/>
              </a:lnSpc>
              <a:spcBef>
                <a:spcPts val="600"/>
              </a:spcBef>
              <a:spcAft>
                <a:spcPts val="0"/>
              </a:spcAft>
              <a:buSzPts val="2000"/>
              <a:buChar char="▫"/>
              <a:defRPr/>
            </a:lvl3pPr>
            <a:lvl4pPr indent="-355600" lvl="3" marL="1828800" algn="l">
              <a:lnSpc>
                <a:spcPct val="100000"/>
              </a:lnSpc>
              <a:spcBef>
                <a:spcPts val="600"/>
              </a:spcBef>
              <a:spcAft>
                <a:spcPts val="0"/>
              </a:spcAft>
              <a:buSzPts val="2000"/>
              <a:buChar char="▫"/>
              <a:defRPr/>
            </a:lvl4pPr>
            <a:lvl5pPr indent="-355600" lvl="4" marL="2286000" algn="l">
              <a:lnSpc>
                <a:spcPct val="100000"/>
              </a:lnSpc>
              <a:spcBef>
                <a:spcPts val="600"/>
              </a:spcBef>
              <a:spcAft>
                <a:spcPts val="0"/>
              </a:spcAft>
              <a:buSzPts val="2000"/>
              <a:buChar char="▫"/>
              <a:defRPr/>
            </a:lvl5pPr>
            <a:lvl6pPr indent="-355600" lvl="5" marL="2743200" algn="l">
              <a:lnSpc>
                <a:spcPct val="100000"/>
              </a:lnSpc>
              <a:spcBef>
                <a:spcPts val="600"/>
              </a:spcBef>
              <a:spcAft>
                <a:spcPts val="0"/>
              </a:spcAft>
              <a:buSzPts val="2000"/>
              <a:buChar char="▫"/>
              <a:defRPr/>
            </a:lvl6pPr>
            <a:lvl7pPr indent="-355600" lvl="6" marL="3200400" algn="l">
              <a:lnSpc>
                <a:spcPct val="100000"/>
              </a:lnSpc>
              <a:spcBef>
                <a:spcPts val="600"/>
              </a:spcBef>
              <a:spcAft>
                <a:spcPts val="0"/>
              </a:spcAft>
              <a:buSzPts val="2000"/>
              <a:buChar char="▫"/>
              <a:defRPr/>
            </a:lvl7pPr>
            <a:lvl8pPr indent="-355600" lvl="7" marL="3657600" algn="l">
              <a:lnSpc>
                <a:spcPct val="100000"/>
              </a:lnSpc>
              <a:spcBef>
                <a:spcPts val="600"/>
              </a:spcBef>
              <a:spcAft>
                <a:spcPts val="0"/>
              </a:spcAft>
              <a:buSzPts val="2000"/>
              <a:buChar char="▫"/>
              <a:defRPr/>
            </a:lvl8pPr>
            <a:lvl9pPr indent="-355600" lvl="8" marL="4114800" algn="l">
              <a:lnSpc>
                <a:spcPct val="100000"/>
              </a:lnSpc>
              <a:spcBef>
                <a:spcPts val="600"/>
              </a:spcBef>
              <a:spcAft>
                <a:spcPts val="600"/>
              </a:spcAft>
              <a:buSzPts val="2000"/>
              <a:buChar char="▫"/>
              <a:defRPr/>
            </a:lvl9pPr>
          </a:lstStyle>
          <a:p/>
        </p:txBody>
      </p:sp>
      <p:sp>
        <p:nvSpPr>
          <p:cNvPr id="40" name="Google Shape;40;p30"/>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30"/>
          <p:cNvPicPr preferRelativeResize="0"/>
          <p:nvPr/>
        </p:nvPicPr>
        <p:blipFill rotWithShape="1">
          <a:blip r:embed="rId2">
            <a:alphaModFix/>
          </a:blip>
          <a:srcRect b="0" l="0" r="0" t="0"/>
          <a:stretch/>
        </p:blipFill>
        <p:spPr>
          <a:xfrm>
            <a:off x="24850" y="24850"/>
            <a:ext cx="1035856" cy="7200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31"/>
          <p:cNvSpPr/>
          <p:nvPr/>
        </p:nvSpPr>
        <p:spPr>
          <a:xfrm>
            <a:off x="790026" y="-743549"/>
            <a:ext cx="2750366" cy="2750258"/>
          </a:xfrm>
          <a:custGeom>
            <a:rect b="b" l="l" r="r" t="t"/>
            <a:pathLst>
              <a:path extrusionOk="0" h="1376850" w="1376904">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cap="flat" cmpd="sng" w="9525">
            <a:solidFill>
              <a:srgbClr val="A3C1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 name="Google Shape;44;p31"/>
          <p:cNvSpPr txBox="1"/>
          <p:nvPr>
            <p:ph type="title"/>
          </p:nvPr>
        </p:nvSpPr>
        <p:spPr>
          <a:xfrm>
            <a:off x="558600" y="514350"/>
            <a:ext cx="2824200" cy="461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600"/>
              <a:buNone/>
              <a:defRPr>
                <a:latin typeface="Roboto"/>
                <a:ea typeface="Roboto"/>
                <a:cs typeface="Roboto"/>
                <a:sym typeface="Roboto"/>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45" name="Google Shape;45;p31"/>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32"/>
          <p:cNvSpPr txBox="1"/>
          <p:nvPr>
            <p:ph idx="1" type="body"/>
          </p:nvPr>
        </p:nvSpPr>
        <p:spPr>
          <a:xfrm>
            <a:off x="4507725" y="4318150"/>
            <a:ext cx="4081800" cy="334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360"/>
              </a:spcBef>
              <a:spcAft>
                <a:spcPts val="600"/>
              </a:spcAft>
              <a:buSzPts val="1400"/>
              <a:buNone/>
              <a:defRPr sz="1400">
                <a:latin typeface="Roboto"/>
                <a:ea typeface="Roboto"/>
                <a:cs typeface="Roboto"/>
                <a:sym typeface="Roboto"/>
              </a:defRPr>
            </a:lvl1pPr>
          </a:lstStyle>
          <a:p/>
        </p:txBody>
      </p:sp>
      <p:sp>
        <p:nvSpPr>
          <p:cNvPr id="48" name="Google Shape;48;p32"/>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32"/>
          <p:cNvSpPr/>
          <p:nvPr/>
        </p:nvSpPr>
        <p:spPr>
          <a:xfrm>
            <a:off x="490126" y="-1123525"/>
            <a:ext cx="5776112" cy="5775886"/>
          </a:xfrm>
          <a:custGeom>
            <a:rect b="b" l="l" r="r" t="t"/>
            <a:pathLst>
              <a:path extrusionOk="0" h="1376850" w="1376904">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cap="flat" cmpd="sng" w="9525">
            <a:solidFill>
              <a:srgbClr val="A3C1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AND_BODY_1_1">
    <p:spTree>
      <p:nvGrpSpPr>
        <p:cNvPr id="50" name="Shape 50"/>
        <p:cNvGrpSpPr/>
        <p:nvPr/>
      </p:nvGrpSpPr>
      <p:grpSpPr>
        <a:xfrm>
          <a:off x="0" y="0"/>
          <a:ext cx="0" cy="0"/>
          <a:chOff x="0" y="0"/>
          <a:chExt cx="0" cy="0"/>
        </a:xfrm>
      </p:grpSpPr>
      <p:sp>
        <p:nvSpPr>
          <p:cNvPr id="51" name="Google Shape;51;p33"/>
          <p:cNvSpPr txBox="1"/>
          <p:nvPr>
            <p:ph type="title"/>
          </p:nvPr>
        </p:nvSpPr>
        <p:spPr>
          <a:xfrm>
            <a:off x="311760" y="418320"/>
            <a:ext cx="8519700" cy="625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52" name="Google Shape;52;p33"/>
          <p:cNvSpPr txBox="1"/>
          <p:nvPr>
            <p:ph idx="1" type="subTitle"/>
          </p:nvPr>
        </p:nvSpPr>
        <p:spPr>
          <a:xfrm>
            <a:off x="311760" y="1152360"/>
            <a:ext cx="8519700" cy="3415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2000"/>
              <a:buNone/>
              <a:defRPr/>
            </a:lvl1pPr>
            <a:lvl2pPr lvl="1" algn="l">
              <a:lnSpc>
                <a:spcPct val="100000"/>
              </a:lnSpc>
              <a:spcBef>
                <a:spcPts val="600"/>
              </a:spcBef>
              <a:spcAft>
                <a:spcPts val="0"/>
              </a:spcAft>
              <a:buSzPts val="2000"/>
              <a:buNone/>
              <a:defRPr/>
            </a:lvl2pPr>
            <a:lvl3pPr lvl="2" algn="l">
              <a:lnSpc>
                <a:spcPct val="100000"/>
              </a:lnSpc>
              <a:spcBef>
                <a:spcPts val="600"/>
              </a:spcBef>
              <a:spcAft>
                <a:spcPts val="0"/>
              </a:spcAft>
              <a:buSzPts val="2000"/>
              <a:buNone/>
              <a:defRPr/>
            </a:lvl3pPr>
            <a:lvl4pPr lvl="3" algn="l">
              <a:lnSpc>
                <a:spcPct val="100000"/>
              </a:lnSpc>
              <a:spcBef>
                <a:spcPts val="600"/>
              </a:spcBef>
              <a:spcAft>
                <a:spcPts val="0"/>
              </a:spcAft>
              <a:buSzPts val="2000"/>
              <a:buNone/>
              <a:defRPr/>
            </a:lvl4pPr>
            <a:lvl5pPr lvl="4" algn="l">
              <a:lnSpc>
                <a:spcPct val="100000"/>
              </a:lnSpc>
              <a:spcBef>
                <a:spcPts val="600"/>
              </a:spcBef>
              <a:spcAft>
                <a:spcPts val="0"/>
              </a:spcAft>
              <a:buSzPts val="2000"/>
              <a:buNone/>
              <a:defRPr/>
            </a:lvl5pPr>
            <a:lvl6pPr lvl="5" algn="l">
              <a:lnSpc>
                <a:spcPct val="100000"/>
              </a:lnSpc>
              <a:spcBef>
                <a:spcPts val="600"/>
              </a:spcBef>
              <a:spcAft>
                <a:spcPts val="0"/>
              </a:spcAft>
              <a:buSzPts val="2000"/>
              <a:buNone/>
              <a:defRPr/>
            </a:lvl6pPr>
            <a:lvl7pPr lvl="6" algn="l">
              <a:lnSpc>
                <a:spcPct val="100000"/>
              </a:lnSpc>
              <a:spcBef>
                <a:spcPts val="600"/>
              </a:spcBef>
              <a:spcAft>
                <a:spcPts val="0"/>
              </a:spcAft>
              <a:buSzPts val="2000"/>
              <a:buNone/>
              <a:defRPr/>
            </a:lvl7pPr>
            <a:lvl8pPr lvl="7" algn="l">
              <a:lnSpc>
                <a:spcPct val="100000"/>
              </a:lnSpc>
              <a:spcBef>
                <a:spcPts val="600"/>
              </a:spcBef>
              <a:spcAft>
                <a:spcPts val="0"/>
              </a:spcAft>
              <a:buSzPts val="2000"/>
              <a:buNone/>
              <a:defRPr/>
            </a:lvl8pPr>
            <a:lvl9pPr lvl="8" algn="l">
              <a:lnSpc>
                <a:spcPct val="100000"/>
              </a:lnSpc>
              <a:spcBef>
                <a:spcPts val="600"/>
              </a:spcBef>
              <a:spcAft>
                <a:spcPts val="600"/>
              </a:spcAft>
              <a:buSzPts val="2000"/>
              <a:buNone/>
              <a:defRPr/>
            </a:lvl9pPr>
          </a:lstStyle>
          <a:p/>
        </p:txBody>
      </p:sp>
      <p:sp>
        <p:nvSpPr>
          <p:cNvPr id="53" name="Google Shape;53;p33"/>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Karla"/>
                <a:ea typeface="Karla"/>
                <a:cs typeface="Karla"/>
                <a:sym typeface="Karl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rgbClr val="3EB489">
                <a:alpha val="48235"/>
              </a:srgbClr>
            </a:gs>
            <a:gs pos="51000">
              <a:srgbClr val="3EB489">
                <a:alpha val="48235"/>
              </a:srgbClr>
            </a:gs>
            <a:gs pos="82000">
              <a:srgbClr val="00FA9A">
                <a:alpha val="37254"/>
              </a:srgbClr>
            </a:gs>
            <a:gs pos="100000">
              <a:srgbClr val="00FA9A">
                <a:alpha val="37254"/>
              </a:srgbClr>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558600" y="1123950"/>
            <a:ext cx="2595300" cy="6741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1pPr>
            <a:lvl2pPr lvl="1"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2pPr>
            <a:lvl3pPr lvl="2"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3pPr>
            <a:lvl4pPr lvl="3"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4pPr>
            <a:lvl5pPr lvl="4"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5pPr>
            <a:lvl6pPr lvl="5"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6pPr>
            <a:lvl7pPr lvl="6"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7pPr>
            <a:lvl8pPr lvl="7"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8pPr>
            <a:lvl9pPr lvl="8" marR="0" rtl="0" algn="r">
              <a:lnSpc>
                <a:spcPct val="100000"/>
              </a:lnSpc>
              <a:spcBef>
                <a:spcPts val="0"/>
              </a:spcBef>
              <a:spcAft>
                <a:spcPts val="0"/>
              </a:spcAft>
              <a:buClr>
                <a:schemeClr val="dk1"/>
              </a:buClr>
              <a:buSzPts val="2600"/>
              <a:buFont typeface="Encode Sans Semi Condensed"/>
              <a:buNone/>
              <a:defRPr b="1" i="0" sz="2600" u="none" cap="none" strike="noStrike">
                <a:solidFill>
                  <a:schemeClr val="dk1"/>
                </a:solidFill>
                <a:latin typeface="Encode Sans Semi Condensed"/>
                <a:ea typeface="Encode Sans Semi Condensed"/>
                <a:cs typeface="Encode Sans Semi Condensed"/>
                <a:sym typeface="Encode Sans Semi Condensed"/>
              </a:defRPr>
            </a:lvl9pPr>
          </a:lstStyle>
          <a:p/>
        </p:txBody>
      </p:sp>
      <p:sp>
        <p:nvSpPr>
          <p:cNvPr id="7" name="Google Shape;7;p20"/>
          <p:cNvSpPr txBox="1"/>
          <p:nvPr>
            <p:ph idx="1" type="body"/>
          </p:nvPr>
        </p:nvSpPr>
        <p:spPr>
          <a:xfrm>
            <a:off x="3651875" y="1200150"/>
            <a:ext cx="4933500" cy="3010200"/>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0"/>
              </a:spcBef>
              <a:spcAft>
                <a:spcPts val="0"/>
              </a:spcAft>
              <a:buClr>
                <a:schemeClr val="accent5"/>
              </a:buClr>
              <a:buSzPts val="2000"/>
              <a:buFont typeface="Karla"/>
              <a:buChar char="▪"/>
              <a:defRPr b="0" i="0" sz="2000" u="none" cap="none" strike="noStrike">
                <a:solidFill>
                  <a:schemeClr val="dk1"/>
                </a:solidFill>
                <a:latin typeface="Karla"/>
                <a:ea typeface="Karla"/>
                <a:cs typeface="Karla"/>
                <a:sym typeface="Karla"/>
              </a:defRPr>
            </a:lvl1pPr>
            <a:lvl2pPr indent="-355600" lvl="1" marL="914400" marR="0" rtl="0" algn="l">
              <a:lnSpc>
                <a:spcPct val="100000"/>
              </a:lnSpc>
              <a:spcBef>
                <a:spcPts val="600"/>
              </a:spcBef>
              <a:spcAft>
                <a:spcPts val="0"/>
              </a:spcAft>
              <a:buClr>
                <a:schemeClr val="accent5"/>
              </a:buClr>
              <a:buSzPts val="2000"/>
              <a:buFont typeface="Karla"/>
              <a:buChar char="▫"/>
              <a:defRPr b="0" i="0" sz="2000" u="none" cap="none" strike="noStrike">
                <a:solidFill>
                  <a:schemeClr val="dk1"/>
                </a:solidFill>
                <a:latin typeface="Karla"/>
                <a:ea typeface="Karla"/>
                <a:cs typeface="Karla"/>
                <a:sym typeface="Karla"/>
              </a:defRPr>
            </a:lvl2pPr>
            <a:lvl3pPr indent="-355600" lvl="2" marL="1371600" marR="0" rtl="0" algn="l">
              <a:lnSpc>
                <a:spcPct val="100000"/>
              </a:lnSpc>
              <a:spcBef>
                <a:spcPts val="600"/>
              </a:spcBef>
              <a:spcAft>
                <a:spcPts val="0"/>
              </a:spcAft>
              <a:buClr>
                <a:schemeClr val="accent5"/>
              </a:buClr>
              <a:buSzPts val="2000"/>
              <a:buFont typeface="Karla"/>
              <a:buChar char="▫"/>
              <a:defRPr b="0" i="0" sz="2000" u="none" cap="none" strike="noStrike">
                <a:solidFill>
                  <a:schemeClr val="dk1"/>
                </a:solidFill>
                <a:latin typeface="Karla"/>
                <a:ea typeface="Karla"/>
                <a:cs typeface="Karla"/>
                <a:sym typeface="Karla"/>
              </a:defRPr>
            </a:lvl3pPr>
            <a:lvl4pPr indent="-355600" lvl="3" marL="1828800" marR="0" rtl="0" algn="l">
              <a:lnSpc>
                <a:spcPct val="100000"/>
              </a:lnSpc>
              <a:spcBef>
                <a:spcPts val="600"/>
              </a:spcBef>
              <a:spcAft>
                <a:spcPts val="0"/>
              </a:spcAft>
              <a:buClr>
                <a:schemeClr val="dk2"/>
              </a:buClr>
              <a:buSzPts val="2000"/>
              <a:buFont typeface="Karla"/>
              <a:buChar char="▫"/>
              <a:defRPr b="0" i="0" sz="2000" u="none" cap="none" strike="noStrike">
                <a:solidFill>
                  <a:schemeClr val="dk1"/>
                </a:solidFill>
                <a:latin typeface="Karla"/>
                <a:ea typeface="Karla"/>
                <a:cs typeface="Karla"/>
                <a:sym typeface="Karla"/>
              </a:defRPr>
            </a:lvl4pPr>
            <a:lvl5pPr indent="-355600" lvl="4" marL="2286000" marR="0" rtl="0" algn="l">
              <a:lnSpc>
                <a:spcPct val="100000"/>
              </a:lnSpc>
              <a:spcBef>
                <a:spcPts val="600"/>
              </a:spcBef>
              <a:spcAft>
                <a:spcPts val="0"/>
              </a:spcAft>
              <a:buClr>
                <a:schemeClr val="dk2"/>
              </a:buClr>
              <a:buSzPts val="2000"/>
              <a:buFont typeface="Karla"/>
              <a:buChar char="▫"/>
              <a:defRPr b="0" i="0" sz="2000" u="none" cap="none" strike="noStrike">
                <a:solidFill>
                  <a:schemeClr val="dk1"/>
                </a:solidFill>
                <a:latin typeface="Karla"/>
                <a:ea typeface="Karla"/>
                <a:cs typeface="Karla"/>
                <a:sym typeface="Karla"/>
              </a:defRPr>
            </a:lvl5pPr>
            <a:lvl6pPr indent="-355600" lvl="5" marL="2743200" marR="0" rtl="0" algn="l">
              <a:lnSpc>
                <a:spcPct val="100000"/>
              </a:lnSpc>
              <a:spcBef>
                <a:spcPts val="600"/>
              </a:spcBef>
              <a:spcAft>
                <a:spcPts val="0"/>
              </a:spcAft>
              <a:buClr>
                <a:schemeClr val="dk2"/>
              </a:buClr>
              <a:buSzPts val="2000"/>
              <a:buFont typeface="Karla"/>
              <a:buChar char="▫"/>
              <a:defRPr b="0" i="0" sz="2000" u="none" cap="none" strike="noStrike">
                <a:solidFill>
                  <a:schemeClr val="dk1"/>
                </a:solidFill>
                <a:latin typeface="Karla"/>
                <a:ea typeface="Karla"/>
                <a:cs typeface="Karla"/>
                <a:sym typeface="Karla"/>
              </a:defRPr>
            </a:lvl6pPr>
            <a:lvl7pPr indent="-355600" lvl="6" marL="3200400" marR="0" rtl="0" algn="l">
              <a:lnSpc>
                <a:spcPct val="100000"/>
              </a:lnSpc>
              <a:spcBef>
                <a:spcPts val="600"/>
              </a:spcBef>
              <a:spcAft>
                <a:spcPts val="0"/>
              </a:spcAft>
              <a:buClr>
                <a:schemeClr val="dk2"/>
              </a:buClr>
              <a:buSzPts val="2000"/>
              <a:buFont typeface="Karla"/>
              <a:buChar char="▫"/>
              <a:defRPr b="0" i="0" sz="2000" u="none" cap="none" strike="noStrike">
                <a:solidFill>
                  <a:schemeClr val="dk1"/>
                </a:solidFill>
                <a:latin typeface="Karla"/>
                <a:ea typeface="Karla"/>
                <a:cs typeface="Karla"/>
                <a:sym typeface="Karla"/>
              </a:defRPr>
            </a:lvl7pPr>
            <a:lvl8pPr indent="-355600" lvl="7" marL="3657600" marR="0" rtl="0" algn="l">
              <a:lnSpc>
                <a:spcPct val="100000"/>
              </a:lnSpc>
              <a:spcBef>
                <a:spcPts val="600"/>
              </a:spcBef>
              <a:spcAft>
                <a:spcPts val="0"/>
              </a:spcAft>
              <a:buClr>
                <a:schemeClr val="dk2"/>
              </a:buClr>
              <a:buSzPts val="2000"/>
              <a:buFont typeface="Karla"/>
              <a:buChar char="▫"/>
              <a:defRPr b="0" i="0" sz="2000" u="none" cap="none" strike="noStrike">
                <a:solidFill>
                  <a:schemeClr val="dk1"/>
                </a:solidFill>
                <a:latin typeface="Karla"/>
                <a:ea typeface="Karla"/>
                <a:cs typeface="Karla"/>
                <a:sym typeface="Karla"/>
              </a:defRPr>
            </a:lvl8pPr>
            <a:lvl9pPr indent="-355600" lvl="8" marL="4114800" marR="0" rtl="0" algn="l">
              <a:lnSpc>
                <a:spcPct val="100000"/>
              </a:lnSpc>
              <a:spcBef>
                <a:spcPts val="600"/>
              </a:spcBef>
              <a:spcAft>
                <a:spcPts val="600"/>
              </a:spcAft>
              <a:buClr>
                <a:schemeClr val="dk2"/>
              </a:buClr>
              <a:buSzPts val="2000"/>
              <a:buFont typeface="Karla"/>
              <a:buChar char="▫"/>
              <a:defRPr b="0" i="0" sz="2000" u="none" cap="none" strike="noStrike">
                <a:solidFill>
                  <a:schemeClr val="dk1"/>
                </a:solidFill>
                <a:latin typeface="Karla"/>
                <a:ea typeface="Karla"/>
                <a:cs typeface="Karla"/>
                <a:sym typeface="Karla"/>
              </a:defRPr>
            </a:lvl9pPr>
          </a:lstStyle>
          <a:p/>
        </p:txBody>
      </p:sp>
      <p:sp>
        <p:nvSpPr>
          <p:cNvPr id="8" name="Google Shape;8;p20"/>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Karla"/>
                <a:ea typeface="Karla"/>
                <a:cs typeface="Karla"/>
                <a:sym typeface="Karl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3.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hyperlink" Target="http://www.youtube.com/watch?v=FwIdkjRyd9E" TargetMode="External"/><Relationship Id="rId6" Type="http://schemas.openxmlformats.org/officeDocument/2006/relationships/image" Target="../media/image27.jpg"/><Relationship Id="rId7" Type="http://schemas.openxmlformats.org/officeDocument/2006/relationships/hyperlink" Target="http://www.youtube.com/watch?v=XVlCKeRBlfg" TargetMode="External"/><Relationship Id="rId8"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youtube.com/watch?v=W1wy82iU3iE" TargetMode="External"/><Relationship Id="rId4" Type="http://schemas.openxmlformats.org/officeDocument/2006/relationships/image" Target="../media/image42.jpg"/><Relationship Id="rId5" Type="http://schemas.openxmlformats.org/officeDocument/2006/relationships/image" Target="../media/image44.png"/><Relationship Id="rId6"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17.png"/><Relationship Id="rId6" Type="http://schemas.openxmlformats.org/officeDocument/2006/relationships/hyperlink" Target="http://www.youtube.com/watch?v=KeU587-Yj1A" TargetMode="External"/><Relationship Id="rId7"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ctrTitle"/>
          </p:nvPr>
        </p:nvSpPr>
        <p:spPr>
          <a:xfrm>
            <a:off x="855175" y="2201200"/>
            <a:ext cx="6568800" cy="14415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4800"/>
              <a:buNone/>
            </a:pPr>
            <a:r>
              <a:rPr lang="en" sz="3600"/>
              <a:t>WP2 - Environment Mapping and Self-localisation</a:t>
            </a:r>
            <a:endParaRPr sz="3600"/>
          </a:p>
        </p:txBody>
      </p:sp>
      <p:sp>
        <p:nvSpPr>
          <p:cNvPr id="59" name="Google Shape;59;p1"/>
          <p:cNvSpPr txBox="1"/>
          <p:nvPr/>
        </p:nvSpPr>
        <p:spPr>
          <a:xfrm>
            <a:off x="786049" y="3711999"/>
            <a:ext cx="30003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lang="en" sz="1900">
                <a:solidFill>
                  <a:schemeClr val="dk1"/>
                </a:solidFill>
                <a:latin typeface="Karla"/>
                <a:ea typeface="Karla"/>
                <a:cs typeface="Karla"/>
                <a:sym typeface="Karla"/>
              </a:rPr>
              <a:t>February 22, 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i="1" lang="en" sz="1600">
                <a:solidFill>
                  <a:schemeClr val="dk1"/>
                </a:solidFill>
                <a:latin typeface="Karla"/>
                <a:ea typeface="Karla"/>
                <a:cs typeface="Karla"/>
                <a:sym typeface="Karla"/>
              </a:rPr>
              <a:t>by</a:t>
            </a:r>
            <a:r>
              <a:rPr i="1" lang="en" sz="1600">
                <a:solidFill>
                  <a:schemeClr val="dk1"/>
                </a:solidFill>
                <a:latin typeface="Karla"/>
                <a:ea typeface="Karla"/>
                <a:cs typeface="Karla"/>
                <a:sym typeface="Karla"/>
              </a:rPr>
              <a:t> CTU in Prague</a:t>
            </a:r>
            <a:endParaRPr b="0" i="1" sz="1100" u="none" cap="none" strike="noStrike">
              <a:solidFill>
                <a:srgbClr val="000000"/>
              </a:solidFill>
              <a:latin typeface="Arial"/>
              <a:ea typeface="Arial"/>
              <a:cs typeface="Arial"/>
              <a:sym typeface="Arial"/>
            </a:endParaRPr>
          </a:p>
        </p:txBody>
      </p:sp>
      <p:sp>
        <p:nvSpPr>
          <p:cNvPr id="60" name="Google Shape;60;p1"/>
          <p:cNvSpPr txBox="1"/>
          <p:nvPr/>
        </p:nvSpPr>
        <p:spPr>
          <a:xfrm>
            <a:off x="786050" y="834500"/>
            <a:ext cx="5442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lang="en" sz="3600">
                <a:solidFill>
                  <a:schemeClr val="dk1"/>
                </a:solidFill>
                <a:latin typeface="Roboto"/>
                <a:ea typeface="Roboto"/>
                <a:cs typeface="Roboto"/>
                <a:sym typeface="Roboto"/>
              </a:rPr>
              <a:t>S</a:t>
            </a:r>
            <a:r>
              <a:rPr b="1" i="0" lang="en" sz="3600" u="none" cap="none" strike="noStrike">
                <a:solidFill>
                  <a:schemeClr val="dk1"/>
                </a:solidFill>
                <a:latin typeface="Roboto"/>
                <a:ea typeface="Roboto"/>
                <a:cs typeface="Roboto"/>
                <a:sym typeface="Roboto"/>
              </a:rPr>
              <a:t>PRI</a:t>
            </a:r>
            <a:r>
              <a:rPr b="1" lang="en" sz="3600">
                <a:solidFill>
                  <a:schemeClr val="dk1"/>
                </a:solidFill>
                <a:latin typeface="Roboto"/>
                <a:ea typeface="Roboto"/>
                <a:cs typeface="Roboto"/>
                <a:sym typeface="Roboto"/>
              </a:rPr>
              <a:t>NG - Presentation</a:t>
            </a:r>
            <a:endParaRPr b="0" i="0" sz="1400" u="none" cap="none" strike="noStrike">
              <a:solidFill>
                <a:srgbClr val="000000"/>
              </a:solidFill>
              <a:latin typeface="Arial"/>
              <a:ea typeface="Arial"/>
              <a:cs typeface="Arial"/>
              <a:sym typeface="Arial"/>
            </a:endParaRPr>
          </a:p>
        </p:txBody>
      </p:sp>
      <p:sp>
        <p:nvSpPr>
          <p:cNvPr id="61" name="Google Shape;61;p1"/>
          <p:cNvSpPr txBox="1"/>
          <p:nvPr/>
        </p:nvSpPr>
        <p:spPr>
          <a:xfrm>
            <a:off x="1008375" y="1431700"/>
            <a:ext cx="54420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lang="en" sz="3800">
                <a:solidFill>
                  <a:srgbClr val="38B577"/>
                </a:solidFill>
                <a:latin typeface="Roboto"/>
                <a:ea typeface="Roboto"/>
                <a:cs typeface="Roboto"/>
                <a:sym typeface="Roboto"/>
              </a:rPr>
              <a:t>Winter School</a:t>
            </a:r>
            <a:endParaRPr b="0" i="0" sz="1600" u="none" cap="none" strike="noStrike">
              <a:solidFill>
                <a:srgbClr val="38B577"/>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badb161e54_0_178"/>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13" name="Google Shape;213;g2badb161e54_0_178"/>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214" name="Google Shape;214;g2badb161e54_0_178"/>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215" name="Google Shape;215;g2badb161e54_0_178"/>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16" name="Google Shape;216;g2badb161e54_0_178"/>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17" name="Google Shape;217;g2badb161e54_0_178"/>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218" name="Google Shape;218;g2badb161e54_0_178"/>
          <p:cNvSpPr txBox="1"/>
          <p:nvPr/>
        </p:nvSpPr>
        <p:spPr>
          <a:xfrm>
            <a:off x="162700" y="715800"/>
            <a:ext cx="8428800" cy="446400"/>
          </a:xfrm>
          <a:prstGeom prst="rect">
            <a:avLst/>
          </a:prstGeom>
          <a:noFill/>
          <a:ln>
            <a:noFill/>
          </a:ln>
        </p:spPr>
        <p:txBody>
          <a:bodyPr anchorCtr="0" anchor="t" bIns="91425" lIns="91425" spcFirstLastPara="1" rIns="91425" wrap="square" tIns="91425">
            <a:spAutoFit/>
          </a:bodyPr>
          <a:lstStyle/>
          <a:p>
            <a:pPr indent="-377825" lvl="0" marL="457200" rtl="0" algn="l">
              <a:spcBef>
                <a:spcPts val="565"/>
              </a:spcBef>
              <a:spcAft>
                <a:spcPts val="0"/>
              </a:spcAft>
              <a:buClr>
                <a:schemeClr val="dk1"/>
              </a:buClr>
              <a:buSzPts val="1700"/>
              <a:buFont typeface="Roboto"/>
              <a:buChar char="▪"/>
            </a:pPr>
            <a:r>
              <a:rPr lang="en" sz="1700">
                <a:solidFill>
                  <a:schemeClr val="dk1"/>
                </a:solidFill>
                <a:latin typeface="Roboto"/>
                <a:ea typeface="Roboto"/>
                <a:cs typeface="Roboto"/>
                <a:sym typeface="Roboto"/>
              </a:rPr>
              <a:t>InLoc + semantic localization extension</a:t>
            </a:r>
            <a:endParaRPr sz="1700">
              <a:solidFill>
                <a:schemeClr val="dk1"/>
              </a:solidFill>
              <a:latin typeface="Roboto"/>
              <a:ea typeface="Roboto"/>
              <a:cs typeface="Roboto"/>
              <a:sym typeface="Roboto"/>
            </a:endParaRPr>
          </a:p>
        </p:txBody>
      </p:sp>
      <p:pic>
        <p:nvPicPr>
          <p:cNvPr id="219" name="Google Shape;219;g2badb161e54_0_178"/>
          <p:cNvPicPr preferRelativeResize="0"/>
          <p:nvPr/>
        </p:nvPicPr>
        <p:blipFill>
          <a:blip r:embed="rId3">
            <a:alphaModFix/>
          </a:blip>
          <a:stretch>
            <a:fillRect/>
          </a:stretch>
        </p:blipFill>
        <p:spPr>
          <a:xfrm>
            <a:off x="162700" y="1270675"/>
            <a:ext cx="4014724" cy="3625696"/>
          </a:xfrm>
          <a:prstGeom prst="rect">
            <a:avLst/>
          </a:prstGeom>
          <a:noFill/>
          <a:ln>
            <a:noFill/>
          </a:ln>
        </p:spPr>
      </p:pic>
      <p:pic>
        <p:nvPicPr>
          <p:cNvPr id="220" name="Google Shape;220;g2badb161e54_0_178"/>
          <p:cNvPicPr preferRelativeResize="0"/>
          <p:nvPr/>
        </p:nvPicPr>
        <p:blipFill rotWithShape="1">
          <a:blip r:embed="rId4">
            <a:alphaModFix/>
          </a:blip>
          <a:srcRect b="0" l="0" r="0" t="40884"/>
          <a:stretch/>
        </p:blipFill>
        <p:spPr>
          <a:xfrm>
            <a:off x="5775425" y="639600"/>
            <a:ext cx="2960901" cy="2173351"/>
          </a:xfrm>
          <a:prstGeom prst="rect">
            <a:avLst/>
          </a:prstGeom>
          <a:noFill/>
          <a:ln>
            <a:noFill/>
          </a:ln>
        </p:spPr>
      </p:pic>
      <p:pic>
        <p:nvPicPr>
          <p:cNvPr id="221" name="Google Shape;221;g2badb161e54_0_178"/>
          <p:cNvPicPr preferRelativeResize="0"/>
          <p:nvPr/>
        </p:nvPicPr>
        <p:blipFill rotWithShape="1">
          <a:blip r:embed="rId5">
            <a:alphaModFix/>
          </a:blip>
          <a:srcRect b="0" l="0" r="0" t="40884"/>
          <a:stretch/>
        </p:blipFill>
        <p:spPr>
          <a:xfrm>
            <a:off x="4824700" y="2887000"/>
            <a:ext cx="3961725" cy="2173350"/>
          </a:xfrm>
          <a:prstGeom prst="rect">
            <a:avLst/>
          </a:prstGeom>
          <a:noFill/>
          <a:ln>
            <a:noFill/>
          </a:ln>
        </p:spPr>
      </p:pic>
      <p:sp>
        <p:nvSpPr>
          <p:cNvPr id="222" name="Google Shape;222;g2badb161e54_0_178"/>
          <p:cNvSpPr txBox="1"/>
          <p:nvPr/>
        </p:nvSpPr>
        <p:spPr>
          <a:xfrm>
            <a:off x="4035250" y="1492850"/>
            <a:ext cx="1641600" cy="8112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sz="1200">
                <a:solidFill>
                  <a:schemeClr val="dk1"/>
                </a:solidFill>
                <a:latin typeface="Roboto"/>
                <a:ea typeface="Roboto"/>
                <a:cs typeface="Roboto"/>
                <a:sym typeface="Roboto"/>
              </a:rPr>
              <a:t>Masks of </a:t>
            </a:r>
            <a:r>
              <a:rPr lang="en" sz="1200">
                <a:solidFill>
                  <a:schemeClr val="dk1"/>
                </a:solidFill>
                <a:latin typeface="Roboto"/>
                <a:ea typeface="Roboto"/>
                <a:cs typeface="Roboto"/>
                <a:sym typeface="Roboto"/>
              </a:rPr>
              <a:t>segmented</a:t>
            </a:r>
            <a:r>
              <a:rPr lang="en" sz="1200">
                <a:solidFill>
                  <a:schemeClr val="dk1"/>
                </a:solidFill>
                <a:latin typeface="Roboto"/>
                <a:ea typeface="Roboto"/>
                <a:cs typeface="Roboto"/>
                <a:sym typeface="Roboto"/>
              </a:rPr>
              <a:t> objects (AI Habitat)</a:t>
            </a:r>
            <a:endParaRPr sz="1200">
              <a:solidFill>
                <a:schemeClr val="dk1"/>
              </a:solidFill>
              <a:latin typeface="Roboto"/>
              <a:ea typeface="Roboto"/>
              <a:cs typeface="Roboto"/>
              <a:sym typeface="Roboto"/>
            </a:endParaRPr>
          </a:p>
          <a:p>
            <a:pPr indent="0" lvl="0" marL="0" rtl="0" algn="l">
              <a:spcBef>
                <a:spcPts val="565"/>
              </a:spcBef>
              <a:spcAft>
                <a:spcPts val="0"/>
              </a:spcAft>
              <a:buNone/>
            </a:pPr>
            <a:r>
              <a:t/>
            </a:r>
            <a:endParaRPr sz="1200">
              <a:solidFill>
                <a:schemeClr val="dk1"/>
              </a:solidFill>
              <a:latin typeface="Roboto"/>
              <a:ea typeface="Roboto"/>
              <a:cs typeface="Roboto"/>
              <a:sym typeface="Roboto"/>
            </a:endParaRPr>
          </a:p>
        </p:txBody>
      </p:sp>
      <p:cxnSp>
        <p:nvCxnSpPr>
          <p:cNvPr id="223" name="Google Shape;223;g2badb161e54_0_178"/>
          <p:cNvCxnSpPr/>
          <p:nvPr/>
        </p:nvCxnSpPr>
        <p:spPr>
          <a:xfrm>
            <a:off x="4194775" y="2008050"/>
            <a:ext cx="1563300" cy="0"/>
          </a:xfrm>
          <a:prstGeom prst="straightConnector1">
            <a:avLst/>
          </a:prstGeom>
          <a:noFill/>
          <a:ln cap="flat" cmpd="sng" w="9525">
            <a:solidFill>
              <a:schemeClr val="dk2"/>
            </a:solidFill>
            <a:prstDash val="solid"/>
            <a:round/>
            <a:headEnd len="med" w="med" type="none"/>
            <a:tailEnd len="med" w="med" type="stealth"/>
          </a:ln>
        </p:spPr>
      </p:cxnSp>
      <p:sp>
        <p:nvSpPr>
          <p:cNvPr id="224" name="Google Shape;224;g2badb161e54_0_178"/>
          <p:cNvSpPr/>
          <p:nvPr/>
        </p:nvSpPr>
        <p:spPr>
          <a:xfrm>
            <a:off x="979635" y="2533475"/>
            <a:ext cx="1831500" cy="11001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25" name="Google Shape;225;g2badb161e54_0_178"/>
          <p:cNvSpPr txBox="1"/>
          <p:nvPr/>
        </p:nvSpPr>
        <p:spPr>
          <a:xfrm>
            <a:off x="45885" y="2543200"/>
            <a:ext cx="977400" cy="554100"/>
          </a:xfrm>
          <a:prstGeom prst="rect">
            <a:avLst/>
          </a:prstGeom>
          <a:noFill/>
          <a:ln>
            <a:noFill/>
          </a:ln>
        </p:spPr>
        <p:txBody>
          <a:bodyPr anchorCtr="0" anchor="t" bIns="91425" lIns="91425" spcFirstLastPara="1" rIns="91425" wrap="square" tIns="91425">
            <a:spAutoFit/>
          </a:bodyPr>
          <a:lstStyle/>
          <a:p>
            <a:pPr indent="0" lvl="0" marL="0" rtl="0" algn="ctr">
              <a:spcBef>
                <a:spcPts val="565"/>
              </a:spcBef>
              <a:spcAft>
                <a:spcPts val="0"/>
              </a:spcAft>
              <a:buNone/>
            </a:pPr>
            <a:r>
              <a:rPr b="1" lang="en" sz="1200">
                <a:solidFill>
                  <a:schemeClr val="dk1"/>
                </a:solidFill>
                <a:latin typeface="Roboto"/>
                <a:ea typeface="Roboto"/>
                <a:cs typeface="Roboto"/>
                <a:sym typeface="Roboto"/>
              </a:rPr>
              <a:t>Sparse verification</a:t>
            </a:r>
            <a:endParaRPr b="1"/>
          </a:p>
        </p:txBody>
      </p:sp>
      <p:cxnSp>
        <p:nvCxnSpPr>
          <p:cNvPr id="226" name="Google Shape;226;g2badb161e54_0_178"/>
          <p:cNvCxnSpPr/>
          <p:nvPr/>
        </p:nvCxnSpPr>
        <p:spPr>
          <a:xfrm>
            <a:off x="105435" y="3022700"/>
            <a:ext cx="874200" cy="0"/>
          </a:xfrm>
          <a:prstGeom prst="straightConnector1">
            <a:avLst/>
          </a:prstGeom>
          <a:noFill/>
          <a:ln cap="flat" cmpd="sng" w="9525">
            <a:solidFill>
              <a:schemeClr val="dk2"/>
            </a:solidFill>
            <a:prstDash val="solid"/>
            <a:round/>
            <a:headEnd len="med" w="med" type="none"/>
            <a:tailEnd len="med" w="med" type="stealth"/>
          </a:ln>
        </p:spPr>
      </p:cxnSp>
      <p:sp>
        <p:nvSpPr>
          <p:cNvPr id="227" name="Google Shape;227;g2badb161e54_0_178"/>
          <p:cNvSpPr txBox="1"/>
          <p:nvPr/>
        </p:nvSpPr>
        <p:spPr>
          <a:xfrm>
            <a:off x="3257750" y="3391089"/>
            <a:ext cx="977400" cy="554100"/>
          </a:xfrm>
          <a:prstGeom prst="rect">
            <a:avLst/>
          </a:prstGeom>
          <a:noFill/>
          <a:ln>
            <a:noFill/>
          </a:ln>
        </p:spPr>
        <p:txBody>
          <a:bodyPr anchorCtr="0" anchor="t" bIns="91425" lIns="91425" spcFirstLastPara="1" rIns="91425" wrap="square" tIns="91425">
            <a:spAutoFit/>
          </a:bodyPr>
          <a:lstStyle/>
          <a:p>
            <a:pPr indent="0" lvl="0" marL="0" rtl="0" algn="ctr">
              <a:spcBef>
                <a:spcPts val="565"/>
              </a:spcBef>
              <a:spcAft>
                <a:spcPts val="0"/>
              </a:spcAft>
              <a:buNone/>
            </a:pPr>
            <a:r>
              <a:rPr b="1" lang="en" sz="1200">
                <a:solidFill>
                  <a:schemeClr val="dk1"/>
                </a:solidFill>
                <a:latin typeface="Roboto"/>
                <a:ea typeface="Roboto"/>
                <a:cs typeface="Roboto"/>
                <a:sym typeface="Roboto"/>
              </a:rPr>
              <a:t>Dense </a:t>
            </a:r>
            <a:r>
              <a:rPr b="1" lang="en" sz="1200">
                <a:solidFill>
                  <a:schemeClr val="dk1"/>
                </a:solidFill>
                <a:latin typeface="Roboto"/>
                <a:ea typeface="Roboto"/>
                <a:cs typeface="Roboto"/>
                <a:sym typeface="Roboto"/>
              </a:rPr>
              <a:t>verification</a:t>
            </a:r>
            <a:endParaRPr b="1"/>
          </a:p>
        </p:txBody>
      </p:sp>
      <p:cxnSp>
        <p:nvCxnSpPr>
          <p:cNvPr id="228" name="Google Shape;228;g2badb161e54_0_178"/>
          <p:cNvCxnSpPr/>
          <p:nvPr/>
        </p:nvCxnSpPr>
        <p:spPr>
          <a:xfrm rot="10800000">
            <a:off x="3281725" y="3869000"/>
            <a:ext cx="900300" cy="0"/>
          </a:xfrm>
          <a:prstGeom prst="straightConnector1">
            <a:avLst/>
          </a:prstGeom>
          <a:noFill/>
          <a:ln cap="flat" cmpd="sng" w="9525">
            <a:solidFill>
              <a:schemeClr val="dk2"/>
            </a:solidFill>
            <a:prstDash val="solid"/>
            <a:round/>
            <a:headEnd len="med" w="med" type="none"/>
            <a:tailEnd len="med" w="med" type="stealth"/>
          </a:ln>
        </p:spPr>
      </p:cxnSp>
      <p:sp>
        <p:nvSpPr>
          <p:cNvPr id="229" name="Google Shape;229;g2badb161e54_0_178"/>
          <p:cNvSpPr txBox="1"/>
          <p:nvPr/>
        </p:nvSpPr>
        <p:spPr>
          <a:xfrm>
            <a:off x="3868825" y="2358400"/>
            <a:ext cx="1641600" cy="7389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sz="1200">
                <a:solidFill>
                  <a:schemeClr val="dk1"/>
                </a:solidFill>
                <a:latin typeface="Roboto"/>
                <a:ea typeface="Roboto"/>
                <a:cs typeface="Roboto"/>
                <a:sym typeface="Roboto"/>
              </a:rPr>
              <a:t>Segmentation of query images (YOLACT)</a:t>
            </a:r>
            <a:endParaRPr/>
          </a:p>
        </p:txBody>
      </p:sp>
      <p:cxnSp>
        <p:nvCxnSpPr>
          <p:cNvPr id="230" name="Google Shape;230;g2badb161e54_0_178"/>
          <p:cNvCxnSpPr/>
          <p:nvPr/>
        </p:nvCxnSpPr>
        <p:spPr>
          <a:xfrm>
            <a:off x="3990575" y="3060125"/>
            <a:ext cx="834000" cy="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2badb161e54_0_120"/>
          <p:cNvPicPr preferRelativeResize="0"/>
          <p:nvPr/>
        </p:nvPicPr>
        <p:blipFill>
          <a:blip r:embed="rId3">
            <a:alphaModFix/>
          </a:blip>
          <a:stretch>
            <a:fillRect/>
          </a:stretch>
        </p:blipFill>
        <p:spPr>
          <a:xfrm>
            <a:off x="92900" y="1397313"/>
            <a:ext cx="5210825" cy="3126474"/>
          </a:xfrm>
          <a:prstGeom prst="rect">
            <a:avLst/>
          </a:prstGeom>
          <a:noFill/>
          <a:ln>
            <a:noFill/>
          </a:ln>
        </p:spPr>
      </p:pic>
      <p:sp>
        <p:nvSpPr>
          <p:cNvPr id="236" name="Google Shape;236;g2badb161e54_0_120"/>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37" name="Google Shape;237;g2badb161e54_0_120"/>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238" name="Google Shape;238;g2badb161e54_0_120"/>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239" name="Google Shape;239;g2badb161e54_0_120"/>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40" name="Google Shape;240;g2badb161e54_0_120"/>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41" name="Google Shape;241;g2badb161e54_0_120"/>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242" name="Google Shape;242;g2badb161e54_0_120"/>
          <p:cNvSpPr txBox="1"/>
          <p:nvPr/>
        </p:nvSpPr>
        <p:spPr>
          <a:xfrm>
            <a:off x="169100" y="881350"/>
            <a:ext cx="6144300" cy="415500"/>
          </a:xfrm>
          <a:prstGeom prst="rect">
            <a:avLst/>
          </a:prstGeom>
          <a:noFill/>
          <a:ln>
            <a:noFill/>
          </a:ln>
        </p:spPr>
        <p:txBody>
          <a:bodyPr anchorCtr="0" anchor="t" bIns="91425" lIns="91425" spcFirstLastPara="1" rIns="91425" wrap="square" tIns="91425">
            <a:spAutoFit/>
          </a:bodyPr>
          <a:lstStyle/>
          <a:p>
            <a:pPr indent="-307975" lvl="0" marL="457200" rtl="0" algn="l">
              <a:spcBef>
                <a:spcPts val="565"/>
              </a:spcBef>
              <a:spcAft>
                <a:spcPts val="0"/>
              </a:spcAft>
              <a:buClr>
                <a:schemeClr val="dk2"/>
              </a:buClr>
              <a:buSzPts val="1250"/>
              <a:buFont typeface="Karla"/>
              <a:buChar char="▪"/>
            </a:pPr>
            <a:r>
              <a:rPr lang="en" sz="1500">
                <a:solidFill>
                  <a:schemeClr val="dk1"/>
                </a:solidFill>
                <a:latin typeface="Roboto"/>
                <a:ea typeface="Roboto"/>
                <a:cs typeface="Roboto"/>
                <a:sym typeface="Roboto"/>
              </a:rPr>
              <a:t>Hierarchical localization (sparse localization)</a:t>
            </a:r>
            <a:endParaRPr sz="1700">
              <a:solidFill>
                <a:schemeClr val="dk1"/>
              </a:solidFill>
              <a:latin typeface="Roboto"/>
              <a:ea typeface="Roboto"/>
              <a:cs typeface="Roboto"/>
              <a:sym typeface="Roboto"/>
            </a:endParaRPr>
          </a:p>
        </p:txBody>
      </p:sp>
      <p:sp>
        <p:nvSpPr>
          <p:cNvPr id="243" name="Google Shape;243;g2badb161e54_0_120"/>
          <p:cNvSpPr txBox="1"/>
          <p:nvPr/>
        </p:nvSpPr>
        <p:spPr>
          <a:xfrm>
            <a:off x="92900" y="4413100"/>
            <a:ext cx="59886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Sarlin, Paul-Edouard, et al. "From coarse to fine: Robust hierarchical localization </a:t>
            </a:r>
            <a:endParaRPr sz="1000">
              <a:solidFill>
                <a:srgbClr val="222222"/>
              </a:solidFill>
              <a:highlight>
                <a:srgbClr val="FFFFFF"/>
              </a:highlight>
            </a:endParaRPr>
          </a:p>
          <a:p>
            <a:pPr indent="0" lvl="0" marL="0" rtl="0" algn="l">
              <a:lnSpc>
                <a:spcPct val="115000"/>
              </a:lnSpc>
              <a:spcBef>
                <a:spcPts val="0"/>
              </a:spcBef>
              <a:spcAft>
                <a:spcPts val="0"/>
              </a:spcAft>
              <a:buNone/>
            </a:pPr>
            <a:r>
              <a:rPr lang="en" sz="1000">
                <a:solidFill>
                  <a:srgbClr val="222222"/>
                </a:solidFill>
                <a:highlight>
                  <a:srgbClr val="FFFFFF"/>
                </a:highlight>
              </a:rPr>
              <a:t>at large scale.</a:t>
            </a:r>
            <a:endParaRPr/>
          </a:p>
        </p:txBody>
      </p:sp>
      <p:pic>
        <p:nvPicPr>
          <p:cNvPr id="244" name="Google Shape;244;g2badb161e54_0_120"/>
          <p:cNvPicPr preferRelativeResize="0"/>
          <p:nvPr/>
        </p:nvPicPr>
        <p:blipFill rotWithShape="1">
          <a:blip r:embed="rId4">
            <a:alphaModFix/>
          </a:blip>
          <a:srcRect b="22518" l="21633" r="9272" t="21253"/>
          <a:stretch/>
        </p:blipFill>
        <p:spPr>
          <a:xfrm>
            <a:off x="5296625" y="2828250"/>
            <a:ext cx="3693650" cy="2252950"/>
          </a:xfrm>
          <a:prstGeom prst="rect">
            <a:avLst/>
          </a:prstGeom>
          <a:noFill/>
          <a:ln>
            <a:noFill/>
          </a:ln>
        </p:spPr>
      </p:pic>
      <p:pic>
        <p:nvPicPr>
          <p:cNvPr id="245" name="Google Shape;245;g2badb161e54_0_120"/>
          <p:cNvPicPr preferRelativeResize="0"/>
          <p:nvPr/>
        </p:nvPicPr>
        <p:blipFill>
          <a:blip r:embed="rId5">
            <a:alphaModFix/>
          </a:blip>
          <a:stretch>
            <a:fillRect/>
          </a:stretch>
        </p:blipFill>
        <p:spPr>
          <a:xfrm>
            <a:off x="4959125" y="728950"/>
            <a:ext cx="3942748" cy="1986051"/>
          </a:xfrm>
          <a:prstGeom prst="rect">
            <a:avLst/>
          </a:prstGeom>
          <a:noFill/>
          <a:ln>
            <a:noFill/>
          </a:ln>
        </p:spPr>
      </p:pic>
      <p:sp>
        <p:nvSpPr>
          <p:cNvPr id="246" name="Google Shape;246;g2badb161e54_0_120"/>
          <p:cNvSpPr txBox="1"/>
          <p:nvPr/>
        </p:nvSpPr>
        <p:spPr>
          <a:xfrm>
            <a:off x="5595850" y="271500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Example of hospital images captured by ARI</a:t>
            </a:r>
            <a:endParaRPr/>
          </a:p>
        </p:txBody>
      </p:sp>
      <p:sp>
        <p:nvSpPr>
          <p:cNvPr id="247" name="Google Shape;247;g2badb161e54_0_120"/>
          <p:cNvSpPr txBox="1"/>
          <p:nvPr/>
        </p:nvSpPr>
        <p:spPr>
          <a:xfrm>
            <a:off x="5445550" y="4667000"/>
            <a:ext cx="36501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Sparse 3D map of the hospital environment created by SfM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2badb161e54_0_560"/>
          <p:cNvPicPr preferRelativeResize="0"/>
          <p:nvPr/>
        </p:nvPicPr>
        <p:blipFill>
          <a:blip r:embed="rId3">
            <a:alphaModFix/>
          </a:blip>
          <a:stretch>
            <a:fillRect/>
          </a:stretch>
        </p:blipFill>
        <p:spPr>
          <a:xfrm>
            <a:off x="124775" y="1397325"/>
            <a:ext cx="5256975" cy="3067875"/>
          </a:xfrm>
          <a:prstGeom prst="rect">
            <a:avLst/>
          </a:prstGeom>
          <a:noFill/>
          <a:ln>
            <a:noFill/>
          </a:ln>
        </p:spPr>
      </p:pic>
      <p:sp>
        <p:nvSpPr>
          <p:cNvPr id="253" name="Google Shape;253;g2badb161e54_0_560"/>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54" name="Google Shape;254;g2badb161e54_0_560"/>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255" name="Google Shape;255;g2badb161e54_0_560"/>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256" name="Google Shape;256;g2badb161e54_0_560"/>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57" name="Google Shape;257;g2badb161e54_0_560"/>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58" name="Google Shape;258;g2badb161e54_0_560"/>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259" name="Google Shape;259;g2badb161e54_0_560"/>
          <p:cNvSpPr txBox="1"/>
          <p:nvPr/>
        </p:nvSpPr>
        <p:spPr>
          <a:xfrm>
            <a:off x="92900" y="4413100"/>
            <a:ext cx="59886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Sarlin, Paul-Edouard, et al. "From coarse to fine: Robust hierarchical localization </a:t>
            </a:r>
            <a:endParaRPr sz="1000">
              <a:solidFill>
                <a:srgbClr val="222222"/>
              </a:solidFill>
              <a:highlight>
                <a:srgbClr val="FFFFFF"/>
              </a:highlight>
            </a:endParaRPr>
          </a:p>
          <a:p>
            <a:pPr indent="0" lvl="0" marL="0" rtl="0" algn="l">
              <a:lnSpc>
                <a:spcPct val="115000"/>
              </a:lnSpc>
              <a:spcBef>
                <a:spcPts val="0"/>
              </a:spcBef>
              <a:spcAft>
                <a:spcPts val="0"/>
              </a:spcAft>
              <a:buNone/>
            </a:pPr>
            <a:r>
              <a:rPr lang="en" sz="1000">
                <a:solidFill>
                  <a:srgbClr val="222222"/>
                </a:solidFill>
                <a:highlight>
                  <a:srgbClr val="FFFFFF"/>
                </a:highlight>
              </a:rPr>
              <a:t>at large scale.</a:t>
            </a:r>
            <a:endParaRPr/>
          </a:p>
        </p:txBody>
      </p:sp>
      <p:sp>
        <p:nvSpPr>
          <p:cNvPr id="260" name="Google Shape;260;g2badb161e54_0_560"/>
          <p:cNvSpPr txBox="1"/>
          <p:nvPr/>
        </p:nvSpPr>
        <p:spPr>
          <a:xfrm>
            <a:off x="169100" y="1619425"/>
            <a:ext cx="1294500" cy="3693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sz="1200">
                <a:solidFill>
                  <a:srgbClr val="980000"/>
                </a:solidFill>
                <a:latin typeface="Roboto"/>
                <a:ea typeface="Roboto"/>
                <a:cs typeface="Roboto"/>
                <a:sym typeface="Roboto"/>
              </a:rPr>
              <a:t>Image retrieval</a:t>
            </a:r>
            <a:endParaRPr sz="1200">
              <a:solidFill>
                <a:srgbClr val="980000"/>
              </a:solidFill>
            </a:endParaRPr>
          </a:p>
        </p:txBody>
      </p:sp>
      <p:sp>
        <p:nvSpPr>
          <p:cNvPr id="261" name="Google Shape;261;g2badb161e54_0_560"/>
          <p:cNvSpPr txBox="1"/>
          <p:nvPr/>
        </p:nvSpPr>
        <p:spPr>
          <a:xfrm>
            <a:off x="169100" y="881350"/>
            <a:ext cx="6144300" cy="415500"/>
          </a:xfrm>
          <a:prstGeom prst="rect">
            <a:avLst/>
          </a:prstGeom>
          <a:noFill/>
          <a:ln>
            <a:noFill/>
          </a:ln>
        </p:spPr>
        <p:txBody>
          <a:bodyPr anchorCtr="0" anchor="t" bIns="91425" lIns="91425" spcFirstLastPara="1" rIns="91425" wrap="square" tIns="91425">
            <a:spAutoFit/>
          </a:bodyPr>
          <a:lstStyle/>
          <a:p>
            <a:pPr indent="-307975" lvl="0" marL="457200" rtl="0" algn="l">
              <a:spcBef>
                <a:spcPts val="565"/>
              </a:spcBef>
              <a:spcAft>
                <a:spcPts val="0"/>
              </a:spcAft>
              <a:buClr>
                <a:schemeClr val="dk2"/>
              </a:buClr>
              <a:buSzPts val="1250"/>
              <a:buFont typeface="Karla"/>
              <a:buChar char="▪"/>
            </a:pPr>
            <a:r>
              <a:rPr lang="en" sz="1500">
                <a:solidFill>
                  <a:schemeClr val="dk1"/>
                </a:solidFill>
                <a:latin typeface="Roboto"/>
                <a:ea typeface="Roboto"/>
                <a:cs typeface="Roboto"/>
                <a:sym typeface="Roboto"/>
              </a:rPr>
              <a:t>SENet + </a:t>
            </a:r>
            <a:r>
              <a:rPr lang="en" sz="1500">
                <a:solidFill>
                  <a:schemeClr val="dk1"/>
                </a:solidFill>
                <a:latin typeface="Roboto"/>
                <a:ea typeface="Roboto"/>
                <a:cs typeface="Roboto"/>
                <a:sym typeface="Roboto"/>
              </a:rPr>
              <a:t>Hierarchical localization</a:t>
            </a:r>
            <a:endParaRPr sz="1700">
              <a:solidFill>
                <a:schemeClr val="dk1"/>
              </a:solidFill>
              <a:latin typeface="Roboto"/>
              <a:ea typeface="Roboto"/>
              <a:cs typeface="Roboto"/>
              <a:sym typeface="Roboto"/>
            </a:endParaRPr>
          </a:p>
        </p:txBody>
      </p:sp>
      <p:pic>
        <p:nvPicPr>
          <p:cNvPr id="262" name="Google Shape;262;g2badb161e54_0_560"/>
          <p:cNvPicPr preferRelativeResize="0"/>
          <p:nvPr/>
        </p:nvPicPr>
        <p:blipFill rotWithShape="1">
          <a:blip r:embed="rId4">
            <a:alphaModFix/>
          </a:blip>
          <a:srcRect b="22518" l="21633" r="9272" t="21253"/>
          <a:stretch/>
        </p:blipFill>
        <p:spPr>
          <a:xfrm>
            <a:off x="5296625" y="2828250"/>
            <a:ext cx="3693650" cy="2252950"/>
          </a:xfrm>
          <a:prstGeom prst="rect">
            <a:avLst/>
          </a:prstGeom>
          <a:noFill/>
          <a:ln>
            <a:noFill/>
          </a:ln>
        </p:spPr>
      </p:pic>
      <p:sp>
        <p:nvSpPr>
          <p:cNvPr id="263" name="Google Shape;263;g2badb161e54_0_560"/>
          <p:cNvSpPr txBox="1"/>
          <p:nvPr/>
        </p:nvSpPr>
        <p:spPr>
          <a:xfrm>
            <a:off x="5445550" y="4667000"/>
            <a:ext cx="36501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Sparse 3D map of the hospital environment created by SfM</a:t>
            </a:r>
            <a:endParaRPr/>
          </a:p>
        </p:txBody>
      </p:sp>
      <p:sp>
        <p:nvSpPr>
          <p:cNvPr id="264" name="Google Shape;264;g2badb161e54_0_560"/>
          <p:cNvSpPr txBox="1"/>
          <p:nvPr/>
        </p:nvSpPr>
        <p:spPr>
          <a:xfrm>
            <a:off x="5595850" y="271500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222222"/>
                </a:solidFill>
                <a:highlight>
                  <a:srgbClr val="FFFFFF"/>
                </a:highlight>
              </a:rPr>
              <a:t>Example of hospital images captured by ARI</a:t>
            </a:r>
            <a:endParaRPr/>
          </a:p>
        </p:txBody>
      </p:sp>
      <p:pic>
        <p:nvPicPr>
          <p:cNvPr id="265" name="Google Shape;265;g2badb161e54_0_560"/>
          <p:cNvPicPr preferRelativeResize="0"/>
          <p:nvPr/>
        </p:nvPicPr>
        <p:blipFill>
          <a:blip r:embed="rId5">
            <a:alphaModFix/>
          </a:blip>
          <a:stretch>
            <a:fillRect/>
          </a:stretch>
        </p:blipFill>
        <p:spPr>
          <a:xfrm>
            <a:off x="4959125" y="728950"/>
            <a:ext cx="3942748" cy="1986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badb161e54_0_205"/>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71" name="Google Shape;271;g2badb161e54_0_205"/>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272" name="Google Shape;272;g2badb161e54_0_205"/>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273" name="Google Shape;273;g2badb161e54_0_205"/>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74" name="Google Shape;274;g2badb161e54_0_205"/>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75" name="Google Shape;275;g2badb161e54_0_205"/>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276" name="Google Shape;276;g2badb161e54_0_205"/>
          <p:cNvSpPr txBox="1"/>
          <p:nvPr/>
        </p:nvSpPr>
        <p:spPr>
          <a:xfrm>
            <a:off x="169100" y="805150"/>
            <a:ext cx="6144300" cy="415500"/>
          </a:xfrm>
          <a:prstGeom prst="rect">
            <a:avLst/>
          </a:prstGeom>
          <a:noFill/>
          <a:ln>
            <a:noFill/>
          </a:ln>
        </p:spPr>
        <p:txBody>
          <a:bodyPr anchorCtr="0" anchor="t" bIns="91425" lIns="91425" spcFirstLastPara="1" rIns="91425" wrap="square" tIns="91425">
            <a:spAutoFit/>
          </a:bodyPr>
          <a:lstStyle/>
          <a:p>
            <a:pPr indent="-307975" lvl="0" marL="457200" rtl="0" algn="l">
              <a:spcBef>
                <a:spcPts val="565"/>
              </a:spcBef>
              <a:spcAft>
                <a:spcPts val="0"/>
              </a:spcAft>
              <a:buClr>
                <a:schemeClr val="dk2"/>
              </a:buClr>
              <a:buSzPts val="1250"/>
              <a:buFont typeface="Karla"/>
              <a:buChar char="▪"/>
            </a:pPr>
            <a:r>
              <a:rPr lang="en" sz="1500">
                <a:solidFill>
                  <a:schemeClr val="dk1"/>
                </a:solidFill>
                <a:latin typeface="Roboto"/>
                <a:ea typeface="Roboto"/>
                <a:cs typeface="Roboto"/>
                <a:sym typeface="Roboto"/>
              </a:rPr>
              <a:t>SENet + Hierarchical localization + Multiview localization</a:t>
            </a:r>
            <a:endParaRPr sz="1700">
              <a:solidFill>
                <a:schemeClr val="dk1"/>
              </a:solidFill>
              <a:latin typeface="Roboto"/>
              <a:ea typeface="Roboto"/>
              <a:cs typeface="Roboto"/>
              <a:sym typeface="Roboto"/>
            </a:endParaRPr>
          </a:p>
        </p:txBody>
      </p:sp>
      <p:pic>
        <p:nvPicPr>
          <p:cNvPr id="277" name="Google Shape;277;g2badb161e54_0_205"/>
          <p:cNvPicPr preferRelativeResize="0"/>
          <p:nvPr/>
        </p:nvPicPr>
        <p:blipFill>
          <a:blip r:embed="rId3">
            <a:alphaModFix/>
          </a:blip>
          <a:stretch>
            <a:fillRect/>
          </a:stretch>
        </p:blipFill>
        <p:spPr>
          <a:xfrm>
            <a:off x="6114300" y="662425"/>
            <a:ext cx="2987161" cy="4427200"/>
          </a:xfrm>
          <a:prstGeom prst="rect">
            <a:avLst/>
          </a:prstGeom>
          <a:noFill/>
          <a:ln>
            <a:noFill/>
          </a:ln>
        </p:spPr>
      </p:pic>
      <p:pic>
        <p:nvPicPr>
          <p:cNvPr id="278" name="Google Shape;278;g2badb161e54_0_205"/>
          <p:cNvPicPr preferRelativeResize="0"/>
          <p:nvPr/>
        </p:nvPicPr>
        <p:blipFill rotWithShape="1">
          <a:blip r:embed="rId4">
            <a:alphaModFix/>
          </a:blip>
          <a:srcRect b="0" l="0" r="0" t="54499"/>
          <a:stretch/>
        </p:blipFill>
        <p:spPr>
          <a:xfrm>
            <a:off x="169100" y="3277978"/>
            <a:ext cx="6072426" cy="1554549"/>
          </a:xfrm>
          <a:prstGeom prst="rect">
            <a:avLst/>
          </a:prstGeom>
          <a:noFill/>
          <a:ln>
            <a:noFill/>
          </a:ln>
        </p:spPr>
      </p:pic>
      <p:pic>
        <p:nvPicPr>
          <p:cNvPr id="279" name="Google Shape;279;g2badb161e54_0_205"/>
          <p:cNvPicPr preferRelativeResize="0"/>
          <p:nvPr/>
        </p:nvPicPr>
        <p:blipFill rotWithShape="1">
          <a:blip r:embed="rId5">
            <a:alphaModFix/>
          </a:blip>
          <a:srcRect b="0" l="0" r="0" t="51496"/>
          <a:stretch/>
        </p:blipFill>
        <p:spPr>
          <a:xfrm>
            <a:off x="169100" y="1312475"/>
            <a:ext cx="5746450" cy="1672325"/>
          </a:xfrm>
          <a:prstGeom prst="rect">
            <a:avLst/>
          </a:prstGeom>
          <a:noFill/>
          <a:ln>
            <a:noFill/>
          </a:ln>
        </p:spPr>
      </p:pic>
      <p:sp>
        <p:nvSpPr>
          <p:cNvPr id="280" name="Google Shape;280;g2badb161e54_0_205"/>
          <p:cNvSpPr txBox="1"/>
          <p:nvPr/>
        </p:nvSpPr>
        <p:spPr>
          <a:xfrm>
            <a:off x="169100" y="2799425"/>
            <a:ext cx="37257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a:solidFill>
                  <a:schemeClr val="dk1"/>
                </a:solidFill>
                <a:latin typeface="Roboto"/>
                <a:ea typeface="Roboto"/>
                <a:cs typeface="Roboto"/>
                <a:sym typeface="Roboto"/>
              </a:rPr>
              <a:t>Hierarchical localization of a query image</a:t>
            </a:r>
            <a:endParaRPr/>
          </a:p>
        </p:txBody>
      </p:sp>
      <p:sp>
        <p:nvSpPr>
          <p:cNvPr id="281" name="Google Shape;281;g2badb161e54_0_205"/>
          <p:cNvSpPr txBox="1"/>
          <p:nvPr/>
        </p:nvSpPr>
        <p:spPr>
          <a:xfrm>
            <a:off x="225775" y="4674125"/>
            <a:ext cx="4868100" cy="4002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a:solidFill>
                  <a:schemeClr val="dk1"/>
                </a:solidFill>
                <a:latin typeface="Roboto"/>
                <a:ea typeface="Roboto"/>
                <a:cs typeface="Roboto"/>
                <a:sym typeface="Roboto"/>
              </a:rPr>
              <a:t>Hierarchical localization of query images</a:t>
            </a:r>
            <a:endParaRPr/>
          </a:p>
        </p:txBody>
      </p:sp>
      <p:cxnSp>
        <p:nvCxnSpPr>
          <p:cNvPr id="282" name="Google Shape;282;g2badb161e54_0_205"/>
          <p:cNvCxnSpPr/>
          <p:nvPr/>
        </p:nvCxnSpPr>
        <p:spPr>
          <a:xfrm rot="10800000">
            <a:off x="7417455" y="757225"/>
            <a:ext cx="0" cy="1946400"/>
          </a:xfrm>
          <a:prstGeom prst="straightConnector1">
            <a:avLst/>
          </a:prstGeom>
          <a:noFill/>
          <a:ln cap="flat" cmpd="sng" w="9525">
            <a:solidFill>
              <a:schemeClr val="dk2"/>
            </a:solidFill>
            <a:prstDash val="dot"/>
            <a:round/>
            <a:headEnd len="med" w="med" type="none"/>
            <a:tailEnd len="med" w="med" type="none"/>
          </a:ln>
        </p:spPr>
      </p:cxnSp>
      <p:cxnSp>
        <p:nvCxnSpPr>
          <p:cNvPr id="283" name="Google Shape;283;g2badb161e54_0_205"/>
          <p:cNvCxnSpPr/>
          <p:nvPr/>
        </p:nvCxnSpPr>
        <p:spPr>
          <a:xfrm rot="10800000">
            <a:off x="6517425" y="1995275"/>
            <a:ext cx="2284800" cy="0"/>
          </a:xfrm>
          <a:prstGeom prst="straightConnector1">
            <a:avLst/>
          </a:prstGeom>
          <a:noFill/>
          <a:ln cap="flat" cmpd="sng" w="9525">
            <a:solidFill>
              <a:schemeClr val="dk2"/>
            </a:solidFill>
            <a:prstDash val="dot"/>
            <a:round/>
            <a:headEnd len="med" w="med" type="none"/>
            <a:tailEnd len="med" w="med" type="none"/>
          </a:ln>
        </p:spPr>
      </p:cxnSp>
      <p:cxnSp>
        <p:nvCxnSpPr>
          <p:cNvPr id="284" name="Google Shape;284;g2badb161e54_0_205"/>
          <p:cNvCxnSpPr/>
          <p:nvPr/>
        </p:nvCxnSpPr>
        <p:spPr>
          <a:xfrm rot="10800000">
            <a:off x="6498775" y="1338000"/>
            <a:ext cx="2322600" cy="0"/>
          </a:xfrm>
          <a:prstGeom prst="straightConnector1">
            <a:avLst/>
          </a:prstGeom>
          <a:noFill/>
          <a:ln cap="flat" cmpd="sng" w="9525">
            <a:solidFill>
              <a:schemeClr val="dk2"/>
            </a:solidFill>
            <a:prstDash val="dot"/>
            <a:round/>
            <a:headEnd len="med" w="med" type="none"/>
            <a:tailEnd len="med" w="med" type="none"/>
          </a:ln>
        </p:spPr>
      </p:cxnSp>
      <p:cxnSp>
        <p:nvCxnSpPr>
          <p:cNvPr id="285" name="Google Shape;285;g2badb161e54_0_205"/>
          <p:cNvCxnSpPr/>
          <p:nvPr/>
        </p:nvCxnSpPr>
        <p:spPr>
          <a:xfrm rot="10800000">
            <a:off x="6957230" y="2971625"/>
            <a:ext cx="0" cy="1860900"/>
          </a:xfrm>
          <a:prstGeom prst="straightConnector1">
            <a:avLst/>
          </a:prstGeom>
          <a:noFill/>
          <a:ln cap="flat" cmpd="sng" w="9525">
            <a:solidFill>
              <a:schemeClr val="dk2"/>
            </a:solidFill>
            <a:prstDash val="dot"/>
            <a:round/>
            <a:headEnd len="med" w="med" type="none"/>
            <a:tailEnd len="med" w="med" type="none"/>
          </a:ln>
        </p:spPr>
      </p:cxnSp>
      <p:cxnSp>
        <p:nvCxnSpPr>
          <p:cNvPr id="286" name="Google Shape;286;g2badb161e54_0_205"/>
          <p:cNvCxnSpPr/>
          <p:nvPr/>
        </p:nvCxnSpPr>
        <p:spPr>
          <a:xfrm rot="10800000">
            <a:off x="6517425" y="4234450"/>
            <a:ext cx="2284800" cy="0"/>
          </a:xfrm>
          <a:prstGeom prst="straightConnector1">
            <a:avLst/>
          </a:prstGeom>
          <a:noFill/>
          <a:ln cap="flat" cmpd="sng" w="9525">
            <a:solidFill>
              <a:schemeClr val="dk2"/>
            </a:solidFill>
            <a:prstDash val="dot"/>
            <a:round/>
            <a:headEnd len="med" w="med" type="none"/>
            <a:tailEnd len="med" w="med" type="none"/>
          </a:ln>
        </p:spPr>
      </p:cxnSp>
      <p:cxnSp>
        <p:nvCxnSpPr>
          <p:cNvPr id="287" name="Google Shape;287;g2badb161e54_0_205"/>
          <p:cNvCxnSpPr/>
          <p:nvPr/>
        </p:nvCxnSpPr>
        <p:spPr>
          <a:xfrm rot="10800000">
            <a:off x="6517675" y="3633800"/>
            <a:ext cx="2284800" cy="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badb161e54_0_239"/>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293" name="Google Shape;293;g2badb161e54_0_239"/>
          <p:cNvSpPr/>
          <p:nvPr/>
        </p:nvSpPr>
        <p:spPr>
          <a:xfrm>
            <a:off x="43527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Tracking</a:t>
            </a:r>
            <a:endParaRPr b="1">
              <a:solidFill>
                <a:schemeClr val="lt1"/>
              </a:solidFill>
              <a:latin typeface="Karla"/>
              <a:ea typeface="Karla"/>
              <a:cs typeface="Karla"/>
              <a:sym typeface="Karla"/>
            </a:endParaRPr>
          </a:p>
        </p:txBody>
      </p:sp>
      <p:sp>
        <p:nvSpPr>
          <p:cNvPr id="294" name="Google Shape;294;g2badb161e54_0_239"/>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95" name="Google Shape;295;g2badb161e54_0_239"/>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96" name="Google Shape;296;g2badb161e54_0_239"/>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297" name="Google Shape;297;g2badb161e54_0_239"/>
          <p:cNvSpPr/>
          <p:nvPr/>
        </p:nvSpPr>
        <p:spPr>
          <a:xfrm>
            <a:off x="3446425" y="1274675"/>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RTABmap</a:t>
            </a:r>
            <a:endParaRPr>
              <a:latin typeface="Karla"/>
              <a:ea typeface="Karla"/>
              <a:cs typeface="Karla"/>
              <a:sym typeface="Karla"/>
            </a:endParaRPr>
          </a:p>
        </p:txBody>
      </p:sp>
      <p:cxnSp>
        <p:nvCxnSpPr>
          <p:cNvPr id="298" name="Google Shape;298;g2badb161e54_0_239"/>
          <p:cNvCxnSpPr>
            <a:stCxn id="293" idx="2"/>
            <a:endCxn id="297" idx="0"/>
          </p:cNvCxnSpPr>
          <p:nvPr/>
        </p:nvCxnSpPr>
        <p:spPr>
          <a:xfrm flipH="1">
            <a:off x="4156400" y="641750"/>
            <a:ext cx="906300" cy="633000"/>
          </a:xfrm>
          <a:prstGeom prst="straightConnector1">
            <a:avLst/>
          </a:prstGeom>
          <a:noFill/>
          <a:ln cap="flat" cmpd="sng" w="9525">
            <a:solidFill>
              <a:schemeClr val="dk2"/>
            </a:solidFill>
            <a:prstDash val="solid"/>
            <a:round/>
            <a:headEnd len="med" w="med" type="none"/>
            <a:tailEnd len="med" w="med" type="stealth"/>
          </a:ln>
        </p:spPr>
      </p:cxnSp>
      <p:sp>
        <p:nvSpPr>
          <p:cNvPr id="299" name="Google Shape;299;g2badb161e54_0_239"/>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00" name="Google Shape;300;g2badb161e54_0_239"/>
          <p:cNvSpPr/>
          <p:nvPr/>
        </p:nvSpPr>
        <p:spPr>
          <a:xfrm>
            <a:off x="5266925" y="1274675"/>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ORB SLAM</a:t>
            </a:r>
            <a:endParaRPr>
              <a:latin typeface="Karla"/>
              <a:ea typeface="Karla"/>
              <a:cs typeface="Karla"/>
              <a:sym typeface="Karla"/>
            </a:endParaRPr>
          </a:p>
        </p:txBody>
      </p:sp>
      <p:cxnSp>
        <p:nvCxnSpPr>
          <p:cNvPr id="301" name="Google Shape;301;g2badb161e54_0_239"/>
          <p:cNvCxnSpPr>
            <a:stCxn id="293" idx="2"/>
            <a:endCxn id="300" idx="0"/>
          </p:cNvCxnSpPr>
          <p:nvPr/>
        </p:nvCxnSpPr>
        <p:spPr>
          <a:xfrm>
            <a:off x="5062700" y="641750"/>
            <a:ext cx="914100" cy="6330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badb161e54_0_270"/>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07" name="Google Shape;307;g2badb161e54_0_270"/>
          <p:cNvSpPr/>
          <p:nvPr/>
        </p:nvSpPr>
        <p:spPr>
          <a:xfrm>
            <a:off x="43527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Tracking</a:t>
            </a:r>
            <a:endParaRPr b="1">
              <a:solidFill>
                <a:schemeClr val="lt1"/>
              </a:solidFill>
              <a:latin typeface="Karla"/>
              <a:ea typeface="Karla"/>
              <a:cs typeface="Karla"/>
              <a:sym typeface="Karla"/>
            </a:endParaRPr>
          </a:p>
        </p:txBody>
      </p:sp>
      <p:sp>
        <p:nvSpPr>
          <p:cNvPr id="308" name="Google Shape;308;g2badb161e54_0_270"/>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309" name="Google Shape;309;g2badb161e54_0_270"/>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310" name="Google Shape;310;g2badb161e54_0_270"/>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11" name="Google Shape;311;g2badb161e54_0_270"/>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pic>
        <p:nvPicPr>
          <p:cNvPr id="312" name="Google Shape;312;g2badb161e54_0_270"/>
          <p:cNvPicPr preferRelativeResize="0"/>
          <p:nvPr/>
        </p:nvPicPr>
        <p:blipFill rotWithShape="1">
          <a:blip r:embed="rId3">
            <a:alphaModFix/>
          </a:blip>
          <a:srcRect b="12853" l="5098" r="4510" t="20444"/>
          <a:stretch/>
        </p:blipFill>
        <p:spPr>
          <a:xfrm>
            <a:off x="602614" y="3012141"/>
            <a:ext cx="4194728" cy="445674"/>
          </a:xfrm>
          <a:prstGeom prst="rect">
            <a:avLst/>
          </a:prstGeom>
          <a:noFill/>
          <a:ln>
            <a:noFill/>
          </a:ln>
        </p:spPr>
      </p:pic>
      <p:pic>
        <p:nvPicPr>
          <p:cNvPr id="313" name="Google Shape;313;g2badb161e54_0_270"/>
          <p:cNvPicPr preferRelativeResize="0"/>
          <p:nvPr/>
        </p:nvPicPr>
        <p:blipFill rotWithShape="1">
          <a:blip r:embed="rId4">
            <a:alphaModFix/>
          </a:blip>
          <a:srcRect b="8030" l="5836" r="5730" t="9684"/>
          <a:stretch/>
        </p:blipFill>
        <p:spPr>
          <a:xfrm>
            <a:off x="602625" y="1712076"/>
            <a:ext cx="4151875" cy="858037"/>
          </a:xfrm>
          <a:prstGeom prst="rect">
            <a:avLst/>
          </a:prstGeom>
          <a:noFill/>
          <a:ln>
            <a:noFill/>
          </a:ln>
        </p:spPr>
      </p:pic>
      <p:sp>
        <p:nvSpPr>
          <p:cNvPr id="314" name="Google Shape;314;g2badb161e54_0_270"/>
          <p:cNvSpPr txBox="1"/>
          <p:nvPr/>
        </p:nvSpPr>
        <p:spPr>
          <a:xfrm>
            <a:off x="206565" y="720089"/>
            <a:ext cx="45870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1600" u="none" cap="none" strike="noStrike">
                <a:solidFill>
                  <a:schemeClr val="dk1"/>
                </a:solidFill>
                <a:latin typeface="Roboto"/>
                <a:ea typeface="Roboto"/>
                <a:cs typeface="Roboto"/>
                <a:sym typeface="Roboto"/>
              </a:rPr>
              <a:t>HLoc and RTABMap-ORB S</a:t>
            </a:r>
            <a:r>
              <a:rPr lang="en" sz="1600">
                <a:solidFill>
                  <a:schemeClr val="dk1"/>
                </a:solidFill>
                <a:latin typeface="Roboto"/>
                <a:ea typeface="Roboto"/>
                <a:cs typeface="Roboto"/>
                <a:sym typeface="Roboto"/>
              </a:rPr>
              <a:t>LAM</a:t>
            </a:r>
            <a:r>
              <a:rPr b="0" i="0" lang="en" sz="1600" u="none" cap="none" strike="noStrike">
                <a:solidFill>
                  <a:schemeClr val="dk1"/>
                </a:solidFill>
                <a:latin typeface="Roboto"/>
                <a:ea typeface="Roboto"/>
                <a:cs typeface="Roboto"/>
                <a:sym typeface="Roboto"/>
              </a:rPr>
              <a:t> for </a:t>
            </a:r>
            <a:endParaRPr b="0"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2800"/>
              <a:buFont typeface="Arial"/>
              <a:buNone/>
            </a:pPr>
            <a:r>
              <a:rPr b="0" i="0" lang="en" sz="1600" u="none" cap="none" strike="noStrike">
                <a:solidFill>
                  <a:schemeClr val="dk1"/>
                </a:solidFill>
                <a:latin typeface="Roboto"/>
                <a:ea typeface="Roboto"/>
                <a:cs typeface="Roboto"/>
                <a:sym typeface="Roboto"/>
              </a:rPr>
              <a:t>building occupancy maps for navigation</a:t>
            </a:r>
            <a:endParaRPr b="0" i="0" sz="2000" u="none" cap="none" strike="noStrike">
              <a:solidFill>
                <a:schemeClr val="dk1"/>
              </a:solidFill>
              <a:latin typeface="Arial"/>
              <a:ea typeface="Arial"/>
              <a:cs typeface="Arial"/>
              <a:sym typeface="Arial"/>
            </a:endParaRPr>
          </a:p>
        </p:txBody>
      </p:sp>
      <p:sp>
        <p:nvSpPr>
          <p:cNvPr id="315" name="Google Shape;315;g2badb161e54_0_270"/>
          <p:cNvSpPr txBox="1"/>
          <p:nvPr/>
        </p:nvSpPr>
        <p:spPr>
          <a:xfrm>
            <a:off x="210228" y="3406870"/>
            <a:ext cx="4953900" cy="16254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14999"/>
              </a:lnSpc>
              <a:spcBef>
                <a:spcPts val="0"/>
              </a:spcBef>
              <a:spcAft>
                <a:spcPts val="0"/>
              </a:spcAft>
              <a:buClr>
                <a:schemeClr val="dk1"/>
              </a:buClr>
              <a:buSzPts val="1700"/>
              <a:buFont typeface="Arial"/>
              <a:buChar char="●"/>
            </a:pPr>
            <a:r>
              <a:rPr b="0" i="0" lang="en" sz="1300" u="none" cap="none" strike="noStrike">
                <a:solidFill>
                  <a:schemeClr val="dk1"/>
                </a:solidFill>
                <a:latin typeface="Arial"/>
                <a:ea typeface="Arial"/>
                <a:cs typeface="Arial"/>
                <a:sym typeface="Arial"/>
              </a:rPr>
              <a:t>RTABMap-ORB cannot localize if it starts in a position </a:t>
            </a:r>
            <a:br>
              <a:rPr b="0" i="0" lang="en" sz="1300" u="none" cap="none" strike="noStrike">
                <a:solidFill>
                  <a:schemeClr val="dk1"/>
                </a:solidFill>
                <a:latin typeface="Arial"/>
                <a:ea typeface="Arial"/>
                <a:cs typeface="Arial"/>
                <a:sym typeface="Arial"/>
              </a:rPr>
            </a:br>
            <a:r>
              <a:rPr b="0" i="0" lang="en" sz="1300" u="none" cap="none" strike="noStrike">
                <a:solidFill>
                  <a:schemeClr val="dk1"/>
                </a:solidFill>
                <a:latin typeface="Arial"/>
                <a:ea typeface="Arial"/>
                <a:cs typeface="Arial"/>
                <a:sym typeface="Arial"/>
              </a:rPr>
              <a:t>far from where its last session ended. </a:t>
            </a:r>
            <a:endParaRPr b="0" i="0" sz="1300" u="none" cap="none" strike="noStrike">
              <a:solidFill>
                <a:schemeClr val="dk1"/>
              </a:solidFill>
              <a:latin typeface="Arial"/>
              <a:ea typeface="Arial"/>
              <a:cs typeface="Arial"/>
              <a:sym typeface="Arial"/>
            </a:endParaRPr>
          </a:p>
          <a:p>
            <a:pPr indent="-336550" lvl="0" marL="457200" marR="0" rtl="0" algn="l">
              <a:lnSpc>
                <a:spcPct val="114999"/>
              </a:lnSpc>
              <a:spcBef>
                <a:spcPts val="0"/>
              </a:spcBef>
              <a:spcAft>
                <a:spcPts val="0"/>
              </a:spcAft>
              <a:buClr>
                <a:schemeClr val="dk1"/>
              </a:buClr>
              <a:buSzPts val="1700"/>
              <a:buFont typeface="Arial"/>
              <a:buChar char="●"/>
            </a:pPr>
            <a:r>
              <a:rPr b="0" i="0" lang="en" sz="1300" u="none" cap="none" strike="noStrike">
                <a:solidFill>
                  <a:schemeClr val="dk1"/>
                </a:solidFill>
                <a:latin typeface="Arial"/>
                <a:ea typeface="Arial"/>
                <a:cs typeface="Arial"/>
                <a:sym typeface="Arial"/>
              </a:rPr>
              <a:t>Use HLoc as an initial guess for the robot’s pose until </a:t>
            </a:r>
            <a:br>
              <a:rPr b="0" i="0" lang="en" sz="1300" u="none" cap="none" strike="noStrike">
                <a:solidFill>
                  <a:schemeClr val="dk1"/>
                </a:solidFill>
                <a:latin typeface="Arial"/>
                <a:ea typeface="Arial"/>
                <a:cs typeface="Arial"/>
                <a:sym typeface="Arial"/>
              </a:rPr>
            </a:br>
            <a:r>
              <a:rPr b="0" i="0" lang="en" sz="1300" u="none" cap="none" strike="noStrike">
                <a:solidFill>
                  <a:schemeClr val="dk1"/>
                </a:solidFill>
                <a:latin typeface="Arial"/>
                <a:ea typeface="Arial"/>
                <a:cs typeface="Arial"/>
                <a:sym typeface="Arial"/>
              </a:rPr>
              <a:t>RTABMap-ORB can localize.</a:t>
            </a:r>
            <a:endParaRPr b="0" i="0" sz="1300" u="none" cap="none" strike="noStrike">
              <a:solidFill>
                <a:schemeClr val="dk1"/>
              </a:solidFill>
              <a:latin typeface="Arial"/>
              <a:ea typeface="Arial"/>
              <a:cs typeface="Arial"/>
              <a:sym typeface="Arial"/>
            </a:endParaRPr>
          </a:p>
          <a:p>
            <a:pPr indent="-336550" lvl="0" marL="457200" marR="0" rtl="0" algn="l">
              <a:lnSpc>
                <a:spcPct val="114999"/>
              </a:lnSpc>
              <a:spcBef>
                <a:spcPts val="0"/>
              </a:spcBef>
              <a:spcAft>
                <a:spcPts val="0"/>
              </a:spcAft>
              <a:buClr>
                <a:schemeClr val="dk1"/>
              </a:buClr>
              <a:buSzPts val="1700"/>
              <a:buFont typeface="Arial"/>
              <a:buChar char="●"/>
            </a:pPr>
            <a:r>
              <a:rPr b="0" i="0" lang="en" sz="1300" u="none" cap="none" strike="noStrike">
                <a:solidFill>
                  <a:schemeClr val="dk1"/>
                </a:solidFill>
                <a:latin typeface="Arial"/>
                <a:ea typeface="Arial"/>
                <a:cs typeface="Arial"/>
                <a:sym typeface="Arial"/>
              </a:rPr>
              <a:t>Adjusted to indoor and evaluator on realistic BROCA </a:t>
            </a:r>
            <a:br>
              <a:rPr b="0" i="0" lang="en" sz="1300" u="none" cap="none" strike="noStrike">
                <a:solidFill>
                  <a:schemeClr val="dk1"/>
                </a:solidFill>
                <a:latin typeface="Arial"/>
                <a:ea typeface="Arial"/>
                <a:cs typeface="Arial"/>
                <a:sym typeface="Arial"/>
              </a:rPr>
            </a:br>
            <a:r>
              <a:rPr b="0" i="0" lang="en" sz="1300" u="none" cap="none" strike="noStrike">
                <a:solidFill>
                  <a:schemeClr val="dk1"/>
                </a:solidFill>
                <a:latin typeface="Arial"/>
                <a:ea typeface="Arial"/>
                <a:cs typeface="Arial"/>
                <a:sym typeface="Arial"/>
              </a:rPr>
              <a:t>indoor data.   </a:t>
            </a:r>
            <a:endParaRPr b="0" i="0" sz="1300" u="none" cap="none" strike="noStrike">
              <a:solidFill>
                <a:schemeClr val="dk1"/>
              </a:solidFill>
              <a:latin typeface="Arial"/>
              <a:ea typeface="Arial"/>
              <a:cs typeface="Arial"/>
              <a:sym typeface="Arial"/>
            </a:endParaRPr>
          </a:p>
        </p:txBody>
      </p:sp>
      <p:pic>
        <p:nvPicPr>
          <p:cNvPr id="316" name="Google Shape;316;g2badb161e54_0_270" title="occ grid mapping">
            <a:hlinkClick r:id="rId5"/>
          </p:cNvPr>
          <p:cNvPicPr preferRelativeResize="0"/>
          <p:nvPr/>
        </p:nvPicPr>
        <p:blipFill rotWithShape="1">
          <a:blip r:embed="rId6">
            <a:alphaModFix/>
          </a:blip>
          <a:srcRect b="0" l="0" r="0" t="0"/>
          <a:stretch/>
        </p:blipFill>
        <p:spPr>
          <a:xfrm>
            <a:off x="5109062" y="683150"/>
            <a:ext cx="3971300" cy="2233858"/>
          </a:xfrm>
          <a:prstGeom prst="rect">
            <a:avLst/>
          </a:prstGeom>
          <a:noFill/>
          <a:ln>
            <a:noFill/>
          </a:ln>
        </p:spPr>
      </p:pic>
      <p:pic>
        <p:nvPicPr>
          <p:cNvPr id="317" name="Google Shape;317;g2badb161e54_0_270" title="hloc">
            <a:hlinkClick r:id="rId7"/>
          </p:cNvPr>
          <p:cNvPicPr preferRelativeResize="0"/>
          <p:nvPr/>
        </p:nvPicPr>
        <p:blipFill rotWithShape="1">
          <a:blip r:embed="rId8">
            <a:alphaModFix/>
          </a:blip>
          <a:srcRect b="0" l="0" r="0" t="0"/>
          <a:stretch/>
        </p:blipFill>
        <p:spPr>
          <a:xfrm>
            <a:off x="5109087" y="2917000"/>
            <a:ext cx="3971282" cy="2233850"/>
          </a:xfrm>
          <a:prstGeom prst="rect">
            <a:avLst/>
          </a:prstGeom>
          <a:noFill/>
          <a:ln>
            <a:noFill/>
          </a:ln>
        </p:spPr>
      </p:pic>
      <p:sp>
        <p:nvSpPr>
          <p:cNvPr id="318" name="Google Shape;318;g2badb161e54_0_270"/>
          <p:cNvSpPr txBox="1"/>
          <p:nvPr/>
        </p:nvSpPr>
        <p:spPr>
          <a:xfrm>
            <a:off x="210228" y="1313028"/>
            <a:ext cx="1114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4999"/>
              </a:lnSpc>
              <a:spcBef>
                <a:spcPts val="0"/>
              </a:spcBef>
              <a:spcAft>
                <a:spcPts val="0"/>
              </a:spcAft>
              <a:buClr>
                <a:srgbClr val="000000"/>
              </a:buClr>
              <a:buSzPts val="1800"/>
              <a:buFont typeface="Arial"/>
              <a:buNone/>
            </a:pPr>
            <a:r>
              <a:rPr b="1" i="0" lang="en" sz="1400" u="none" cap="none" strike="noStrike">
                <a:solidFill>
                  <a:schemeClr val="dk1"/>
                </a:solidFill>
                <a:latin typeface="Arial"/>
                <a:ea typeface="Arial"/>
                <a:cs typeface="Arial"/>
                <a:sym typeface="Arial"/>
              </a:rPr>
              <a:t>Mapping:</a:t>
            </a:r>
            <a:endParaRPr b="0" i="0" sz="1400" u="none" cap="none" strike="noStrike">
              <a:solidFill>
                <a:srgbClr val="000000"/>
              </a:solidFill>
              <a:latin typeface="Arial"/>
              <a:ea typeface="Arial"/>
              <a:cs typeface="Arial"/>
              <a:sym typeface="Arial"/>
            </a:endParaRPr>
          </a:p>
        </p:txBody>
      </p:sp>
      <p:sp>
        <p:nvSpPr>
          <p:cNvPr id="319" name="Google Shape;319;g2badb161e54_0_270"/>
          <p:cNvSpPr txBox="1"/>
          <p:nvPr/>
        </p:nvSpPr>
        <p:spPr>
          <a:xfrm>
            <a:off x="210228" y="2663006"/>
            <a:ext cx="4579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4999"/>
              </a:lnSpc>
              <a:spcBef>
                <a:spcPts val="0"/>
              </a:spcBef>
              <a:spcAft>
                <a:spcPts val="0"/>
              </a:spcAft>
              <a:buClr>
                <a:srgbClr val="000000"/>
              </a:buClr>
              <a:buSzPts val="1800"/>
              <a:buFont typeface="Arial"/>
              <a:buNone/>
            </a:pPr>
            <a:r>
              <a:rPr b="1" i="0" lang="en" sz="1400" u="none" cap="none" strike="noStrike">
                <a:solidFill>
                  <a:schemeClr val="dk1"/>
                </a:solidFill>
                <a:latin typeface="Arial"/>
                <a:ea typeface="Arial"/>
                <a:cs typeface="Arial"/>
                <a:sym typeface="Arial"/>
              </a:rPr>
              <a:t>Localization: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badb161e54_0_313"/>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25" name="Google Shape;325;g2badb161e54_0_313"/>
          <p:cNvSpPr/>
          <p:nvPr/>
        </p:nvSpPr>
        <p:spPr>
          <a:xfrm>
            <a:off x="58265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Mapping</a:t>
            </a:r>
            <a:endParaRPr b="1">
              <a:solidFill>
                <a:schemeClr val="lt1"/>
              </a:solidFill>
              <a:latin typeface="Karla"/>
              <a:ea typeface="Karla"/>
              <a:cs typeface="Karla"/>
              <a:sym typeface="Karla"/>
            </a:endParaRPr>
          </a:p>
        </p:txBody>
      </p:sp>
      <p:sp>
        <p:nvSpPr>
          <p:cNvPr id="326" name="Google Shape;326;g2badb161e54_0_313"/>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327" name="Google Shape;327;g2badb161e54_0_313"/>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28" name="Google Shape;328;g2badb161e54_0_313"/>
          <p:cNvSpPr/>
          <p:nvPr/>
        </p:nvSpPr>
        <p:spPr>
          <a:xfrm>
            <a:off x="3956900" y="1272213"/>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Camera calibration</a:t>
            </a:r>
            <a:endParaRPr>
              <a:latin typeface="Karla"/>
              <a:ea typeface="Karla"/>
              <a:cs typeface="Karla"/>
              <a:sym typeface="Karla"/>
            </a:endParaRPr>
          </a:p>
        </p:txBody>
      </p:sp>
      <p:cxnSp>
        <p:nvCxnSpPr>
          <p:cNvPr id="329" name="Google Shape;329;g2badb161e54_0_313"/>
          <p:cNvCxnSpPr>
            <a:stCxn id="325" idx="2"/>
            <a:endCxn id="328" idx="0"/>
          </p:cNvCxnSpPr>
          <p:nvPr/>
        </p:nvCxnSpPr>
        <p:spPr>
          <a:xfrm flipH="1">
            <a:off x="4666925" y="641750"/>
            <a:ext cx="1869600" cy="630600"/>
          </a:xfrm>
          <a:prstGeom prst="straightConnector1">
            <a:avLst/>
          </a:prstGeom>
          <a:noFill/>
          <a:ln cap="flat" cmpd="sng" w="9525">
            <a:solidFill>
              <a:schemeClr val="dk2"/>
            </a:solidFill>
            <a:prstDash val="solid"/>
            <a:round/>
            <a:headEnd len="med" w="med" type="none"/>
            <a:tailEnd len="med" w="med" type="stealth"/>
          </a:ln>
        </p:spPr>
      </p:cxnSp>
      <p:sp>
        <p:nvSpPr>
          <p:cNvPr id="330" name="Google Shape;330;g2badb161e54_0_313"/>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31" name="Google Shape;331;g2badb161e54_0_313"/>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332" name="Google Shape;332;g2badb161e54_0_313"/>
          <p:cNvSpPr/>
          <p:nvPr/>
        </p:nvSpPr>
        <p:spPr>
          <a:xfrm>
            <a:off x="5144075" y="20844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Sparse reconstruction</a:t>
            </a:r>
            <a:endParaRPr>
              <a:latin typeface="Karla"/>
              <a:ea typeface="Karla"/>
              <a:cs typeface="Karla"/>
              <a:sym typeface="Karla"/>
            </a:endParaRPr>
          </a:p>
        </p:txBody>
      </p:sp>
      <p:sp>
        <p:nvSpPr>
          <p:cNvPr id="333" name="Google Shape;333;g2badb161e54_0_313"/>
          <p:cNvSpPr/>
          <p:nvPr/>
        </p:nvSpPr>
        <p:spPr>
          <a:xfrm>
            <a:off x="6871800" y="20844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Dense reconstruction</a:t>
            </a:r>
            <a:endParaRPr>
              <a:latin typeface="Karla"/>
              <a:ea typeface="Karla"/>
              <a:cs typeface="Karla"/>
              <a:sym typeface="Karla"/>
            </a:endParaRPr>
          </a:p>
        </p:txBody>
      </p:sp>
      <p:cxnSp>
        <p:nvCxnSpPr>
          <p:cNvPr id="334" name="Google Shape;334;g2badb161e54_0_313"/>
          <p:cNvCxnSpPr>
            <a:stCxn id="325" idx="2"/>
            <a:endCxn id="332" idx="0"/>
          </p:cNvCxnSpPr>
          <p:nvPr/>
        </p:nvCxnSpPr>
        <p:spPr>
          <a:xfrm flipH="1">
            <a:off x="5854025" y="641750"/>
            <a:ext cx="682500" cy="1442700"/>
          </a:xfrm>
          <a:prstGeom prst="straightConnector1">
            <a:avLst/>
          </a:prstGeom>
          <a:noFill/>
          <a:ln cap="flat" cmpd="sng" w="9525">
            <a:solidFill>
              <a:schemeClr val="dk2"/>
            </a:solidFill>
            <a:prstDash val="solid"/>
            <a:round/>
            <a:headEnd len="med" w="med" type="none"/>
            <a:tailEnd len="med" w="med" type="stealth"/>
          </a:ln>
        </p:spPr>
      </p:cxnSp>
      <p:cxnSp>
        <p:nvCxnSpPr>
          <p:cNvPr id="335" name="Google Shape;335;g2badb161e54_0_313"/>
          <p:cNvCxnSpPr>
            <a:stCxn id="325" idx="2"/>
            <a:endCxn id="333" idx="0"/>
          </p:cNvCxnSpPr>
          <p:nvPr/>
        </p:nvCxnSpPr>
        <p:spPr>
          <a:xfrm>
            <a:off x="6536525" y="641750"/>
            <a:ext cx="1045200" cy="1442700"/>
          </a:xfrm>
          <a:prstGeom prst="straightConnector1">
            <a:avLst/>
          </a:prstGeom>
          <a:noFill/>
          <a:ln cap="flat" cmpd="sng" w="9525">
            <a:solidFill>
              <a:schemeClr val="dk2"/>
            </a:solidFill>
            <a:prstDash val="solid"/>
            <a:round/>
            <a:headEnd len="med" w="med" type="none"/>
            <a:tailEnd len="med" w="med" type="stealth"/>
          </a:ln>
        </p:spPr>
      </p:cxnSp>
      <p:sp>
        <p:nvSpPr>
          <p:cNvPr id="336" name="Google Shape;336;g2badb161e54_0_313"/>
          <p:cNvSpPr/>
          <p:nvPr/>
        </p:nvSpPr>
        <p:spPr>
          <a:xfrm>
            <a:off x="5736525" y="3403900"/>
            <a:ext cx="16128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Monocular depth estimation</a:t>
            </a:r>
            <a:endParaRPr>
              <a:latin typeface="Karla"/>
              <a:ea typeface="Karla"/>
              <a:cs typeface="Karla"/>
              <a:sym typeface="Karla"/>
            </a:endParaRPr>
          </a:p>
        </p:txBody>
      </p:sp>
      <p:sp>
        <p:nvSpPr>
          <p:cNvPr id="337" name="Google Shape;337;g2badb161e54_0_313"/>
          <p:cNvSpPr/>
          <p:nvPr/>
        </p:nvSpPr>
        <p:spPr>
          <a:xfrm>
            <a:off x="7495100" y="3403900"/>
            <a:ext cx="16128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Multiview depth estimation</a:t>
            </a:r>
            <a:endParaRPr>
              <a:latin typeface="Karla"/>
              <a:ea typeface="Karla"/>
              <a:cs typeface="Karla"/>
              <a:sym typeface="Karla"/>
            </a:endParaRPr>
          </a:p>
        </p:txBody>
      </p:sp>
      <p:cxnSp>
        <p:nvCxnSpPr>
          <p:cNvPr id="338" name="Google Shape;338;g2badb161e54_0_313"/>
          <p:cNvCxnSpPr>
            <a:stCxn id="333" idx="2"/>
            <a:endCxn id="336" idx="0"/>
          </p:cNvCxnSpPr>
          <p:nvPr/>
        </p:nvCxnSpPr>
        <p:spPr>
          <a:xfrm flipH="1">
            <a:off x="6542850" y="2596550"/>
            <a:ext cx="1038900" cy="807300"/>
          </a:xfrm>
          <a:prstGeom prst="straightConnector1">
            <a:avLst/>
          </a:prstGeom>
          <a:noFill/>
          <a:ln cap="flat" cmpd="sng" w="9525">
            <a:solidFill>
              <a:schemeClr val="dk2"/>
            </a:solidFill>
            <a:prstDash val="solid"/>
            <a:round/>
            <a:headEnd len="med" w="med" type="none"/>
            <a:tailEnd len="med" w="med" type="stealth"/>
          </a:ln>
        </p:spPr>
      </p:cxnSp>
      <p:cxnSp>
        <p:nvCxnSpPr>
          <p:cNvPr id="339" name="Google Shape;339;g2badb161e54_0_313"/>
          <p:cNvCxnSpPr>
            <a:stCxn id="333" idx="2"/>
            <a:endCxn id="337" idx="0"/>
          </p:cNvCxnSpPr>
          <p:nvPr/>
        </p:nvCxnSpPr>
        <p:spPr>
          <a:xfrm>
            <a:off x="7581750" y="2596550"/>
            <a:ext cx="719700" cy="8073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badb161e54_0_332"/>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45" name="Google Shape;345;g2badb161e54_0_332"/>
          <p:cNvSpPr/>
          <p:nvPr/>
        </p:nvSpPr>
        <p:spPr>
          <a:xfrm>
            <a:off x="58265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Mapping</a:t>
            </a:r>
            <a:endParaRPr b="1">
              <a:solidFill>
                <a:schemeClr val="lt1"/>
              </a:solidFill>
              <a:latin typeface="Karla"/>
              <a:ea typeface="Karla"/>
              <a:cs typeface="Karla"/>
              <a:sym typeface="Karla"/>
            </a:endParaRPr>
          </a:p>
        </p:txBody>
      </p:sp>
      <p:sp>
        <p:nvSpPr>
          <p:cNvPr id="346" name="Google Shape;346;g2badb161e54_0_332"/>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347" name="Google Shape;347;g2badb161e54_0_332"/>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48" name="Google Shape;348;g2badb161e54_0_332"/>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49" name="Google Shape;349;g2badb161e54_0_332"/>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350" name="Google Shape;350;g2badb161e54_0_332"/>
          <p:cNvSpPr txBox="1"/>
          <p:nvPr/>
        </p:nvSpPr>
        <p:spPr>
          <a:xfrm>
            <a:off x="129525" y="778426"/>
            <a:ext cx="9120900" cy="991200"/>
          </a:xfrm>
          <a:prstGeom prst="rect">
            <a:avLst/>
          </a:prstGeom>
          <a:noFill/>
          <a:ln>
            <a:noFill/>
          </a:ln>
        </p:spPr>
        <p:txBody>
          <a:bodyPr anchorCtr="0" anchor="t" bIns="91425" lIns="91425" spcFirstLastPara="1" rIns="91425" wrap="square" tIns="91425">
            <a:noAutofit/>
          </a:bodyPr>
          <a:lstStyle/>
          <a:p>
            <a:pPr indent="-311626" lvl="0" marL="457200" marR="0" rtl="0" algn="l">
              <a:lnSpc>
                <a:spcPct val="95000"/>
              </a:lnSpc>
              <a:spcBef>
                <a:spcPts val="0"/>
              </a:spcBef>
              <a:spcAft>
                <a:spcPts val="0"/>
              </a:spcAft>
              <a:buClr>
                <a:srgbClr val="2E363D"/>
              </a:buClr>
              <a:buSzPts val="1308"/>
              <a:buFont typeface="Arial"/>
              <a:buChar char="●"/>
            </a:pPr>
            <a:r>
              <a:rPr b="0" i="0" lang="en" sz="1307" u="none" cap="none" strike="noStrike">
                <a:solidFill>
                  <a:srgbClr val="2E363D"/>
                </a:solidFill>
                <a:latin typeface="Arial"/>
                <a:ea typeface="Arial"/>
                <a:cs typeface="Arial"/>
                <a:sym typeface="Arial"/>
              </a:rPr>
              <a:t>ARI Camera Calibration - calibrate ARI’s cameras into a consistent RIG</a:t>
            </a:r>
            <a:endParaRPr b="0" i="0" sz="1307" u="none" cap="none" strike="noStrike">
              <a:solidFill>
                <a:srgbClr val="2E363D"/>
              </a:solidFill>
              <a:latin typeface="Arial"/>
              <a:ea typeface="Arial"/>
              <a:cs typeface="Arial"/>
              <a:sym typeface="Arial"/>
            </a:endParaRPr>
          </a:p>
          <a:p>
            <a:pPr indent="-316547" lvl="0" marL="457200" marR="0" rtl="0" algn="l">
              <a:lnSpc>
                <a:spcPct val="80000"/>
              </a:lnSpc>
              <a:spcBef>
                <a:spcPts val="0"/>
              </a:spcBef>
              <a:spcAft>
                <a:spcPts val="0"/>
              </a:spcAft>
              <a:buClr>
                <a:srgbClr val="000000"/>
              </a:buClr>
              <a:buSzPts val="1385"/>
              <a:buFont typeface="Arial"/>
              <a:buChar char="●"/>
            </a:pPr>
            <a:r>
              <a:rPr b="0" i="0" lang="en" sz="1385" u="none" cap="none" strike="noStrike">
                <a:solidFill>
                  <a:srgbClr val="000000"/>
                </a:solidFill>
                <a:latin typeface="Arial"/>
                <a:ea typeface="Arial"/>
                <a:cs typeface="Arial"/>
                <a:sym typeface="Arial"/>
              </a:rPr>
              <a:t>ARI has FRONT and BACK 180 deg </a:t>
            </a:r>
            <a:r>
              <a:rPr lang="en" sz="1385"/>
              <a:t>fisheye</a:t>
            </a:r>
            <a:r>
              <a:rPr b="0" i="0" lang="en" sz="1385" u="none" cap="none" strike="noStrike">
                <a:solidFill>
                  <a:srgbClr val="000000"/>
                </a:solidFill>
                <a:latin typeface="Arial"/>
                <a:ea typeface="Arial"/>
                <a:cs typeface="Arial"/>
                <a:sym typeface="Arial"/>
              </a:rPr>
              <a:t> cameras (large distortion)</a:t>
            </a:r>
            <a:endParaRPr b="0" i="0" sz="1385" u="none" cap="none" strike="noStrike">
              <a:solidFill>
                <a:srgbClr val="000000"/>
              </a:solidFill>
              <a:latin typeface="Arial"/>
              <a:ea typeface="Arial"/>
              <a:cs typeface="Arial"/>
              <a:sym typeface="Arial"/>
            </a:endParaRPr>
          </a:p>
          <a:p>
            <a:pPr indent="-316547" lvl="0" marL="457200" marR="0" rtl="0" algn="l">
              <a:lnSpc>
                <a:spcPct val="80000"/>
              </a:lnSpc>
              <a:spcBef>
                <a:spcPts val="0"/>
              </a:spcBef>
              <a:spcAft>
                <a:spcPts val="0"/>
              </a:spcAft>
              <a:buClr>
                <a:srgbClr val="000000"/>
              </a:buClr>
              <a:buSzPts val="1385"/>
              <a:buFont typeface="Arial"/>
              <a:buChar char="●"/>
            </a:pPr>
            <a:r>
              <a:rPr b="0" i="0" lang="en" sz="1385" u="none" cap="none" strike="noStrike">
                <a:solidFill>
                  <a:srgbClr val="000000"/>
                </a:solidFill>
                <a:latin typeface="Arial"/>
                <a:ea typeface="Arial"/>
                <a:cs typeface="Arial"/>
                <a:sym typeface="Arial"/>
              </a:rPr>
              <a:t>Fish-eye calibration + RIG calibration </a:t>
            </a:r>
            <a:endParaRPr b="0" i="0" sz="1385" u="none" cap="none" strike="noStrike">
              <a:solidFill>
                <a:srgbClr val="000000"/>
              </a:solidFill>
              <a:latin typeface="Arial"/>
              <a:ea typeface="Arial"/>
              <a:cs typeface="Arial"/>
              <a:sym typeface="Arial"/>
            </a:endParaRPr>
          </a:p>
          <a:p>
            <a:pPr indent="-316547" lvl="0" marL="457200" marR="0" rtl="0" algn="l">
              <a:lnSpc>
                <a:spcPct val="80000"/>
              </a:lnSpc>
              <a:spcBef>
                <a:spcPts val="0"/>
              </a:spcBef>
              <a:spcAft>
                <a:spcPts val="0"/>
              </a:spcAft>
              <a:buClr>
                <a:srgbClr val="000000"/>
              </a:buClr>
              <a:buSzPts val="1385"/>
              <a:buFont typeface="Arial"/>
              <a:buChar char="●"/>
            </a:pPr>
            <a:r>
              <a:rPr b="1" i="0" lang="en" sz="1385" u="none" cap="none" strike="noStrike">
                <a:solidFill>
                  <a:srgbClr val="000000"/>
                </a:solidFill>
                <a:latin typeface="Arial"/>
                <a:ea typeface="Arial"/>
                <a:cs typeface="Arial"/>
                <a:sym typeface="Arial"/>
              </a:rPr>
              <a:t>Fish-Eye calibration</a:t>
            </a:r>
            <a:r>
              <a:rPr b="0" i="0" lang="en" sz="1385" u="none" cap="none" strike="noStrike">
                <a:solidFill>
                  <a:srgbClr val="000000"/>
                </a:solidFill>
                <a:latin typeface="Arial"/>
                <a:ea typeface="Arial"/>
                <a:cs typeface="Arial"/>
                <a:sym typeface="Arial"/>
              </a:rPr>
              <a:t>: based on calibration patterns (works but cumbersome)</a:t>
            </a: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br>
              <a:rPr b="0" i="0" lang="en" sz="1385" u="none" cap="none" strike="noStrike">
                <a:solidFill>
                  <a:srgbClr val="000000"/>
                </a:solidFill>
                <a:latin typeface="Arial"/>
                <a:ea typeface="Arial"/>
                <a:cs typeface="Arial"/>
                <a:sym typeface="Arial"/>
              </a:rPr>
            </a:br>
            <a:endParaRPr b="0" i="0" sz="1385" u="none" cap="none" strike="noStrike">
              <a:solidFill>
                <a:srgbClr val="000000"/>
              </a:solidFill>
              <a:latin typeface="Arial"/>
              <a:ea typeface="Arial"/>
              <a:cs typeface="Arial"/>
              <a:sym typeface="Arial"/>
            </a:endParaRPr>
          </a:p>
          <a:p>
            <a:pPr indent="0" lvl="0" marL="914400" marR="762000" rtl="0" algn="l">
              <a:lnSpc>
                <a:spcPct val="95000"/>
              </a:lnSpc>
              <a:spcBef>
                <a:spcPts val="0"/>
              </a:spcBef>
              <a:spcAft>
                <a:spcPts val="0"/>
              </a:spcAft>
              <a:buClr>
                <a:srgbClr val="000000"/>
              </a:buClr>
              <a:buSzPts val="1113"/>
              <a:buFont typeface="Arial"/>
              <a:buNone/>
            </a:pPr>
            <a:r>
              <a:t/>
            </a:r>
            <a:endParaRPr b="0" i="0" sz="1113" u="none" cap="none" strike="noStrike">
              <a:solidFill>
                <a:srgbClr val="2E363D"/>
              </a:solidFill>
              <a:latin typeface="Arial"/>
              <a:ea typeface="Arial"/>
              <a:cs typeface="Arial"/>
              <a:sym typeface="Arial"/>
            </a:endParaRPr>
          </a:p>
          <a:p>
            <a:pPr indent="0" lvl="0" marL="0" marR="762000" rtl="0" algn="l">
              <a:lnSpc>
                <a:spcPct val="95000"/>
              </a:lnSpc>
              <a:spcBef>
                <a:spcPts val="0"/>
              </a:spcBef>
              <a:spcAft>
                <a:spcPts val="0"/>
              </a:spcAft>
              <a:buClr>
                <a:srgbClr val="000000"/>
              </a:buClr>
              <a:buSzPts val="852"/>
              <a:buFont typeface="Arial"/>
              <a:buNone/>
            </a:pPr>
            <a:r>
              <a:t/>
            </a:r>
            <a:endParaRPr b="0" i="0" sz="1113" u="none" cap="none" strike="noStrike">
              <a:solidFill>
                <a:srgbClr val="2E363D"/>
              </a:solidFill>
              <a:latin typeface="Arial"/>
              <a:ea typeface="Arial"/>
              <a:cs typeface="Arial"/>
              <a:sym typeface="Arial"/>
            </a:endParaRPr>
          </a:p>
          <a:p>
            <a:pPr indent="0" lvl="0" marL="914400" marR="0" rtl="0" algn="l">
              <a:lnSpc>
                <a:spcPct val="80000"/>
              </a:lnSpc>
              <a:spcBef>
                <a:spcPts val="0"/>
              </a:spcBef>
              <a:spcAft>
                <a:spcPts val="0"/>
              </a:spcAft>
              <a:buClr>
                <a:srgbClr val="000000"/>
              </a:buClr>
              <a:buSzPts val="852"/>
              <a:buFont typeface="Arial"/>
              <a:buNone/>
            </a:pPr>
            <a:r>
              <a:t/>
            </a:r>
            <a:endParaRPr b="0" i="0" sz="1385" u="none" cap="none" strike="noStrike">
              <a:solidFill>
                <a:srgbClr val="000000"/>
              </a:solidFill>
              <a:latin typeface="Arial"/>
              <a:ea typeface="Arial"/>
              <a:cs typeface="Arial"/>
              <a:sym typeface="Arial"/>
            </a:endParaRPr>
          </a:p>
        </p:txBody>
      </p:sp>
      <p:pic>
        <p:nvPicPr>
          <p:cNvPr id="351" name="Google Shape;351;g2badb161e54_0_332"/>
          <p:cNvPicPr preferRelativeResize="0"/>
          <p:nvPr/>
        </p:nvPicPr>
        <p:blipFill rotWithShape="1">
          <a:blip r:embed="rId3">
            <a:alphaModFix/>
          </a:blip>
          <a:srcRect b="6389" l="1439" r="-1440" t="-6390"/>
          <a:stretch/>
        </p:blipFill>
        <p:spPr>
          <a:xfrm>
            <a:off x="815075" y="1596725"/>
            <a:ext cx="5230325" cy="1197525"/>
          </a:xfrm>
          <a:prstGeom prst="rect">
            <a:avLst/>
          </a:prstGeom>
          <a:noFill/>
          <a:ln>
            <a:noFill/>
          </a:ln>
        </p:spPr>
      </p:pic>
      <p:pic>
        <p:nvPicPr>
          <p:cNvPr id="352" name="Google Shape;352;g2badb161e54_0_332"/>
          <p:cNvPicPr preferRelativeResize="0"/>
          <p:nvPr/>
        </p:nvPicPr>
        <p:blipFill>
          <a:blip r:embed="rId4">
            <a:alphaModFix/>
          </a:blip>
          <a:stretch>
            <a:fillRect/>
          </a:stretch>
        </p:blipFill>
        <p:spPr>
          <a:xfrm>
            <a:off x="6878650" y="1103913"/>
            <a:ext cx="2015900" cy="1510218"/>
          </a:xfrm>
          <a:prstGeom prst="rect">
            <a:avLst/>
          </a:prstGeom>
          <a:noFill/>
          <a:ln>
            <a:noFill/>
          </a:ln>
        </p:spPr>
      </p:pic>
      <p:sp>
        <p:nvSpPr>
          <p:cNvPr id="353" name="Google Shape;353;g2badb161e54_0_332"/>
          <p:cNvSpPr txBox="1"/>
          <p:nvPr/>
        </p:nvSpPr>
        <p:spPr>
          <a:xfrm>
            <a:off x="129525" y="2805950"/>
            <a:ext cx="5738100" cy="867000"/>
          </a:xfrm>
          <a:prstGeom prst="rect">
            <a:avLst/>
          </a:prstGeom>
          <a:noFill/>
          <a:ln>
            <a:noFill/>
          </a:ln>
        </p:spPr>
        <p:txBody>
          <a:bodyPr anchorCtr="0" anchor="t" bIns="91425" lIns="91425" spcFirstLastPara="1" rIns="91425" wrap="square" tIns="91425">
            <a:spAutoFit/>
          </a:bodyPr>
          <a:lstStyle/>
          <a:p>
            <a:pPr indent="-316547" lvl="0" marL="457200" rtl="0" algn="l">
              <a:lnSpc>
                <a:spcPct val="80000"/>
              </a:lnSpc>
              <a:spcBef>
                <a:spcPts val="0"/>
              </a:spcBef>
              <a:spcAft>
                <a:spcPts val="0"/>
              </a:spcAft>
              <a:buSzPts val="1385"/>
              <a:buChar char="●"/>
            </a:pPr>
            <a:r>
              <a:rPr b="1" lang="en" sz="1385"/>
              <a:t>RIG Calibration</a:t>
            </a:r>
            <a:endParaRPr b="1" sz="1385"/>
          </a:p>
          <a:p>
            <a:pPr indent="-316547" lvl="1" marL="914400" rtl="0" algn="l">
              <a:lnSpc>
                <a:spcPct val="80000"/>
              </a:lnSpc>
              <a:spcBef>
                <a:spcPts val="0"/>
              </a:spcBef>
              <a:spcAft>
                <a:spcPts val="0"/>
              </a:spcAft>
              <a:buSzPts val="1385"/>
              <a:buChar char="○"/>
            </a:pPr>
            <a:r>
              <a:rPr lang="en" sz="1385"/>
              <a:t>Calibration room with targets</a:t>
            </a:r>
            <a:endParaRPr sz="1385"/>
          </a:p>
          <a:p>
            <a:pPr indent="-316547" lvl="1" marL="914400" rtl="0" algn="l">
              <a:lnSpc>
                <a:spcPct val="80000"/>
              </a:lnSpc>
              <a:spcBef>
                <a:spcPts val="0"/>
              </a:spcBef>
              <a:spcAft>
                <a:spcPts val="0"/>
              </a:spcAft>
              <a:buSzPts val="1385"/>
              <a:buChar char="○"/>
            </a:pPr>
            <a:r>
              <a:rPr lang="en" sz="1385"/>
              <a:t>Bundle Adjustment</a:t>
            </a:r>
            <a:endParaRPr sz="1385"/>
          </a:p>
          <a:p>
            <a:pPr indent="-316547" lvl="1" marL="914400" rtl="0" algn="l">
              <a:lnSpc>
                <a:spcPct val="80000"/>
              </a:lnSpc>
              <a:spcBef>
                <a:spcPts val="0"/>
              </a:spcBef>
              <a:spcAft>
                <a:spcPts val="0"/>
              </a:spcAft>
              <a:buSzPts val="1385"/>
              <a:buChar char="○"/>
            </a:pPr>
            <a:r>
              <a:rPr lang="en" sz="1385"/>
              <a:t>Global model in consistent c.s.</a:t>
            </a:r>
            <a:endParaRPr sz="1050">
              <a:solidFill>
                <a:srgbClr val="2E363D"/>
              </a:solidFill>
            </a:endParaRPr>
          </a:p>
        </p:txBody>
      </p:sp>
      <p:pic>
        <p:nvPicPr>
          <p:cNvPr id="354" name="Google Shape;354;g2badb161e54_0_332"/>
          <p:cNvPicPr preferRelativeResize="0"/>
          <p:nvPr/>
        </p:nvPicPr>
        <p:blipFill>
          <a:blip r:embed="rId5">
            <a:alphaModFix/>
          </a:blip>
          <a:stretch>
            <a:fillRect/>
          </a:stretch>
        </p:blipFill>
        <p:spPr>
          <a:xfrm>
            <a:off x="4598170" y="3130279"/>
            <a:ext cx="2280481" cy="1708425"/>
          </a:xfrm>
          <a:prstGeom prst="rect">
            <a:avLst/>
          </a:prstGeom>
          <a:noFill/>
          <a:ln>
            <a:noFill/>
          </a:ln>
        </p:spPr>
      </p:pic>
      <p:sp>
        <p:nvSpPr>
          <p:cNvPr id="355" name="Google Shape;355;g2badb161e54_0_332"/>
          <p:cNvSpPr txBox="1"/>
          <p:nvPr/>
        </p:nvSpPr>
        <p:spPr>
          <a:xfrm>
            <a:off x="6826500" y="2622375"/>
            <a:ext cx="2095800" cy="507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050"/>
              <a:t>Image from front fisheye camera of calibration room</a:t>
            </a:r>
            <a:endParaRPr sz="1050"/>
          </a:p>
        </p:txBody>
      </p:sp>
      <p:pic>
        <p:nvPicPr>
          <p:cNvPr id="356" name="Google Shape;356;g2badb161e54_0_332"/>
          <p:cNvPicPr preferRelativeResize="0"/>
          <p:nvPr/>
        </p:nvPicPr>
        <p:blipFill>
          <a:blip r:embed="rId6">
            <a:alphaModFix/>
          </a:blip>
          <a:stretch>
            <a:fillRect/>
          </a:stretch>
        </p:blipFill>
        <p:spPr>
          <a:xfrm>
            <a:off x="6967950" y="3130275"/>
            <a:ext cx="1812897" cy="1708425"/>
          </a:xfrm>
          <a:prstGeom prst="rect">
            <a:avLst/>
          </a:prstGeom>
          <a:noFill/>
          <a:ln>
            <a:noFill/>
          </a:ln>
        </p:spPr>
      </p:pic>
      <p:sp>
        <p:nvSpPr>
          <p:cNvPr id="357" name="Google Shape;357;g2badb161e54_0_332"/>
          <p:cNvSpPr txBox="1"/>
          <p:nvPr/>
        </p:nvSpPr>
        <p:spPr>
          <a:xfrm>
            <a:off x="6878650" y="4797300"/>
            <a:ext cx="3000000" cy="346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050"/>
              <a:t>Image from front torso camera</a:t>
            </a:r>
            <a:endParaRPr sz="1050"/>
          </a:p>
        </p:txBody>
      </p:sp>
      <p:sp>
        <p:nvSpPr>
          <p:cNvPr id="358" name="Google Shape;358;g2badb161e54_0_332"/>
          <p:cNvSpPr txBox="1"/>
          <p:nvPr/>
        </p:nvSpPr>
        <p:spPr>
          <a:xfrm>
            <a:off x="4572000" y="4797300"/>
            <a:ext cx="2095800" cy="346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050"/>
              <a:t>Image from head camera</a:t>
            </a:r>
            <a:endParaRPr sz="1050"/>
          </a:p>
        </p:txBody>
      </p:sp>
      <p:sp>
        <p:nvSpPr>
          <p:cNvPr id="359" name="Google Shape;359;g2badb161e54_0_332"/>
          <p:cNvSpPr txBox="1"/>
          <p:nvPr/>
        </p:nvSpPr>
        <p:spPr>
          <a:xfrm>
            <a:off x="129525" y="3593775"/>
            <a:ext cx="4468800" cy="1303800"/>
          </a:xfrm>
          <a:prstGeom prst="rect">
            <a:avLst/>
          </a:prstGeom>
          <a:noFill/>
          <a:ln>
            <a:noFill/>
          </a:ln>
        </p:spPr>
        <p:txBody>
          <a:bodyPr anchorCtr="0" anchor="t" bIns="91425" lIns="91425" spcFirstLastPara="1" rIns="91425" wrap="square" tIns="91425">
            <a:spAutoFit/>
          </a:bodyPr>
          <a:lstStyle/>
          <a:p>
            <a:pPr indent="-316547" lvl="0" marL="457200" rtl="0" algn="l">
              <a:lnSpc>
                <a:spcPct val="80000"/>
              </a:lnSpc>
              <a:spcBef>
                <a:spcPts val="0"/>
              </a:spcBef>
              <a:spcAft>
                <a:spcPts val="0"/>
              </a:spcAft>
              <a:buSzPts val="1385"/>
              <a:buChar char="●"/>
            </a:pPr>
            <a:r>
              <a:rPr b="1" lang="en" sz="1385"/>
              <a:t>Avoid distortion calibration</a:t>
            </a:r>
            <a:endParaRPr b="1" sz="1385"/>
          </a:p>
          <a:p>
            <a:pPr indent="-316547" lvl="1" marL="571500" rtl="0" algn="l">
              <a:lnSpc>
                <a:spcPct val="80000"/>
              </a:lnSpc>
              <a:spcBef>
                <a:spcPts val="0"/>
              </a:spcBef>
              <a:spcAft>
                <a:spcPts val="0"/>
              </a:spcAft>
              <a:buSzPts val="1385"/>
              <a:buChar char="○"/>
            </a:pPr>
            <a:r>
              <a:rPr lang="en" sz="1385"/>
              <a:t>Use radial cameras (more cams, no undistortion)</a:t>
            </a:r>
            <a:endParaRPr sz="1385"/>
          </a:p>
          <a:p>
            <a:pPr indent="-316547" lvl="2" marL="742950" rtl="0" algn="l">
              <a:lnSpc>
                <a:spcPct val="80000"/>
              </a:lnSpc>
              <a:spcBef>
                <a:spcPts val="0"/>
              </a:spcBef>
              <a:spcAft>
                <a:spcPts val="0"/>
              </a:spcAft>
              <a:buSzPts val="1385"/>
              <a:buChar char="■"/>
            </a:pPr>
            <a:r>
              <a:rPr lang="en" sz="1113">
                <a:solidFill>
                  <a:srgbClr val="2E363D"/>
                </a:solidFill>
              </a:rPr>
              <a:t>P Hruby et  al. Four-view geometry with unknown radial distortion. CVPR 2023.</a:t>
            </a:r>
            <a:endParaRPr sz="1113">
              <a:solidFill>
                <a:srgbClr val="2E363D"/>
              </a:solidFill>
            </a:endParaRPr>
          </a:p>
          <a:p>
            <a:pPr indent="-316547" lvl="2" marL="742950" rtl="0" algn="l">
              <a:lnSpc>
                <a:spcPct val="80000"/>
              </a:lnSpc>
              <a:spcBef>
                <a:spcPts val="0"/>
              </a:spcBef>
              <a:spcAft>
                <a:spcPts val="0"/>
              </a:spcAft>
              <a:buSzPts val="1385"/>
              <a:buChar char="■"/>
            </a:pPr>
            <a:r>
              <a:rPr lang="en" sz="1050">
                <a:solidFill>
                  <a:srgbClr val="2E363D"/>
                </a:solidFill>
              </a:rPr>
              <a:t>E Martyushev et al. Optimizing Elimination Templates </a:t>
            </a:r>
            <a:br>
              <a:rPr lang="en" sz="1050">
                <a:solidFill>
                  <a:srgbClr val="2E363D"/>
                </a:solidFill>
              </a:rPr>
            </a:br>
            <a:r>
              <a:rPr lang="en" sz="1050">
                <a:solidFill>
                  <a:srgbClr val="2E363D"/>
                </a:solidFill>
              </a:rPr>
              <a:t>by Greedy Parameter Search. CVPR 2022. </a:t>
            </a:r>
            <a:endParaRPr sz="950">
              <a:solidFill>
                <a:srgbClr val="2E363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badb161e54_0_367"/>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65" name="Google Shape;365;g2badb161e54_0_367"/>
          <p:cNvSpPr/>
          <p:nvPr/>
        </p:nvSpPr>
        <p:spPr>
          <a:xfrm>
            <a:off x="58265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Mapping</a:t>
            </a:r>
            <a:endParaRPr b="1">
              <a:solidFill>
                <a:schemeClr val="lt1"/>
              </a:solidFill>
              <a:latin typeface="Karla"/>
              <a:ea typeface="Karla"/>
              <a:cs typeface="Karla"/>
              <a:sym typeface="Karla"/>
            </a:endParaRPr>
          </a:p>
        </p:txBody>
      </p:sp>
      <p:sp>
        <p:nvSpPr>
          <p:cNvPr id="366" name="Google Shape;366;g2badb161e54_0_367"/>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367" name="Google Shape;367;g2badb161e54_0_367"/>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68" name="Google Shape;368;g2badb161e54_0_367"/>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69" name="Google Shape;369;g2badb161e54_0_367"/>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370" name="Google Shape;370;g2badb161e54_0_367"/>
          <p:cNvSpPr txBox="1"/>
          <p:nvPr/>
        </p:nvSpPr>
        <p:spPr>
          <a:xfrm>
            <a:off x="913892" y="753758"/>
            <a:ext cx="8091300" cy="520500"/>
          </a:xfrm>
          <a:prstGeom prst="rect">
            <a:avLst/>
          </a:prstGeom>
          <a:noFill/>
          <a:ln>
            <a:noFill/>
          </a:ln>
        </p:spPr>
        <p:txBody>
          <a:bodyPr anchorCtr="0" anchor="t" bIns="91425" lIns="91425" spcFirstLastPara="1" rIns="91425" wrap="square" tIns="91425">
            <a:normAutofit fontScale="25000" lnSpcReduction="20000"/>
          </a:bodyPr>
          <a:lstStyle/>
          <a:p>
            <a:pPr indent="0" lvl="0" marL="0" marR="0" rtl="0" algn="l">
              <a:lnSpc>
                <a:spcPct val="100000"/>
              </a:lnSpc>
              <a:spcBef>
                <a:spcPts val="0"/>
              </a:spcBef>
              <a:spcAft>
                <a:spcPts val="0"/>
              </a:spcAft>
              <a:buClr>
                <a:schemeClr val="dk1"/>
              </a:buClr>
              <a:buSzPct val="54902"/>
              <a:buFont typeface="Arial"/>
              <a:buNone/>
            </a:pPr>
            <a:r>
              <a:rPr b="0" i="0" lang="en" sz="6000" u="none" cap="none" strike="noStrike">
                <a:solidFill>
                  <a:srgbClr val="000000"/>
                </a:solidFill>
                <a:latin typeface="Arial"/>
                <a:ea typeface="Arial"/>
                <a:cs typeface="Arial"/>
                <a:sym typeface="Arial"/>
              </a:rPr>
              <a:t>Replace scanned 3D with Single-view depth ``calibrated’’ by sparse SfM from Hloc</a:t>
            </a:r>
            <a:br>
              <a:rPr b="0" i="0" lang="en" sz="6000" u="none" cap="none" strike="noStrike">
                <a:solidFill>
                  <a:srgbClr val="000000"/>
                </a:solidFill>
                <a:latin typeface="Arial"/>
                <a:ea typeface="Arial"/>
                <a:cs typeface="Arial"/>
                <a:sym typeface="Arial"/>
              </a:rPr>
            </a:br>
            <a:r>
              <a:rPr b="0" i="0" lang="en" sz="4800" u="none" cap="none" strike="noStrike">
                <a:solidFill>
                  <a:schemeClr val="dk1"/>
                </a:solidFill>
                <a:latin typeface="Arial"/>
                <a:ea typeface="Arial"/>
                <a:cs typeface="Arial"/>
                <a:sym typeface="Arial"/>
              </a:rPr>
              <a:t>Rakshith Madhavan. Single View Depth Completion of Sparse 3D Reconstructions. CTU in Prague MSc thesis.2022.</a:t>
            </a:r>
            <a:endParaRPr b="0" i="0" sz="1400" u="none" cap="none" strike="noStrike">
              <a:solidFill>
                <a:srgbClr val="000000"/>
              </a:solidFill>
              <a:latin typeface="Arial"/>
              <a:ea typeface="Arial"/>
              <a:cs typeface="Arial"/>
              <a:sym typeface="Arial"/>
            </a:endParaRPr>
          </a:p>
        </p:txBody>
      </p:sp>
      <p:pic>
        <p:nvPicPr>
          <p:cNvPr id="371" name="Google Shape;371;g2badb161e54_0_367"/>
          <p:cNvPicPr preferRelativeResize="0"/>
          <p:nvPr/>
        </p:nvPicPr>
        <p:blipFill rotWithShape="1">
          <a:blip r:embed="rId3">
            <a:alphaModFix/>
          </a:blip>
          <a:srcRect b="0" l="0" r="0" t="0"/>
          <a:stretch/>
        </p:blipFill>
        <p:spPr>
          <a:xfrm>
            <a:off x="2692027" y="1360331"/>
            <a:ext cx="6383126" cy="3116500"/>
          </a:xfrm>
          <a:prstGeom prst="rect">
            <a:avLst/>
          </a:prstGeom>
          <a:noFill/>
          <a:ln>
            <a:noFill/>
          </a:ln>
        </p:spPr>
      </p:pic>
      <p:sp>
        <p:nvSpPr>
          <p:cNvPr id="372" name="Google Shape;372;g2badb161e54_0_367"/>
          <p:cNvSpPr txBox="1"/>
          <p:nvPr/>
        </p:nvSpPr>
        <p:spPr>
          <a:xfrm>
            <a:off x="2955444" y="4438768"/>
            <a:ext cx="5675700" cy="38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318"/>
              <a:buFont typeface="Arial"/>
              <a:buNone/>
            </a:pPr>
            <a:r>
              <a:rPr b="0" i="0" lang="en" sz="1213" u="none" cap="none" strike="noStrike">
                <a:solidFill>
                  <a:schemeClr val="dk1"/>
                </a:solidFill>
                <a:latin typeface="Arial"/>
                <a:ea typeface="Arial"/>
                <a:cs typeface="Arial"/>
                <a:sym typeface="Arial"/>
              </a:rPr>
              <a:t>Example of Single-View Depth estimated from SfM</a:t>
            </a:r>
            <a:r>
              <a:rPr b="0" i="0" lang="en" sz="1213" u="none" cap="none" strike="noStrike">
                <a:solidFill>
                  <a:srgbClr val="000000"/>
                </a:solidFill>
                <a:latin typeface="Arial"/>
                <a:ea typeface="Arial"/>
                <a:cs typeface="Arial"/>
                <a:sym typeface="Arial"/>
              </a:rPr>
              <a:t> sparse depth measurements</a:t>
            </a:r>
            <a:endParaRPr b="0" i="0" sz="1213" u="none" cap="none" strike="noStrike">
              <a:solidFill>
                <a:srgbClr val="000000"/>
              </a:solidFill>
              <a:latin typeface="Arial"/>
              <a:ea typeface="Arial"/>
              <a:cs typeface="Arial"/>
              <a:sym typeface="Arial"/>
            </a:endParaRPr>
          </a:p>
        </p:txBody>
      </p:sp>
      <p:sp>
        <p:nvSpPr>
          <p:cNvPr id="373" name="Google Shape;373;g2badb161e54_0_367"/>
          <p:cNvSpPr txBox="1"/>
          <p:nvPr/>
        </p:nvSpPr>
        <p:spPr>
          <a:xfrm>
            <a:off x="119253" y="3144013"/>
            <a:ext cx="2483100" cy="115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769"/>
              <a:buFont typeface="Arial"/>
              <a:buNone/>
            </a:pPr>
            <a:r>
              <a:rPr b="0" i="0" lang="en" sz="1400" u="none" cap="none" strike="noStrike">
                <a:solidFill>
                  <a:schemeClr val="dk1"/>
                </a:solidFill>
                <a:latin typeface="Arial"/>
                <a:ea typeface="Arial"/>
                <a:cs typeface="Arial"/>
                <a:sym typeface="Arial"/>
              </a:rPr>
              <a:t>Patchmatchnet: Learned multi-view patchmatch stereo. </a:t>
            </a:r>
            <a:br>
              <a:rPr b="0" i="0" lang="en" sz="14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Wang, F., Galliani, S., Vogel, C., Speciale, P., &amp; Pollefeys, M. Patchmatchnet: Learned multi-view patchmatch stereo. CVPR2021</a:t>
            </a:r>
            <a:endParaRPr b="0" i="0" sz="900" u="none" cap="none" strike="noStrike">
              <a:solidFill>
                <a:srgbClr val="000000"/>
              </a:solidFill>
              <a:latin typeface="Arial"/>
              <a:ea typeface="Arial"/>
              <a:cs typeface="Arial"/>
              <a:sym typeface="Arial"/>
            </a:endParaRPr>
          </a:p>
        </p:txBody>
      </p:sp>
      <p:pic>
        <p:nvPicPr>
          <p:cNvPr id="374" name="Google Shape;374;g2badb161e54_0_367"/>
          <p:cNvPicPr preferRelativeResize="0"/>
          <p:nvPr/>
        </p:nvPicPr>
        <p:blipFill rotWithShape="1">
          <a:blip r:embed="rId4">
            <a:alphaModFix/>
          </a:blip>
          <a:srcRect b="0" l="0" r="0" t="0"/>
          <a:stretch/>
        </p:blipFill>
        <p:spPr>
          <a:xfrm>
            <a:off x="68850" y="1360325"/>
            <a:ext cx="2584024" cy="1725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badb161e54_0_391"/>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80" name="Google Shape;380;g2badb161e54_0_391"/>
          <p:cNvSpPr/>
          <p:nvPr/>
        </p:nvSpPr>
        <p:spPr>
          <a:xfrm>
            <a:off x="728352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Karla"/>
                <a:ea typeface="Karla"/>
                <a:cs typeface="Karla"/>
                <a:sym typeface="Karla"/>
              </a:rPr>
              <a:t>Understanding</a:t>
            </a:r>
            <a:endParaRPr>
              <a:solidFill>
                <a:schemeClr val="lt1"/>
              </a:solidFill>
              <a:latin typeface="Karla"/>
              <a:ea typeface="Karla"/>
              <a:cs typeface="Karla"/>
              <a:sym typeface="Karla"/>
            </a:endParaRPr>
          </a:p>
        </p:txBody>
      </p:sp>
      <p:sp>
        <p:nvSpPr>
          <p:cNvPr id="381" name="Google Shape;381;g2badb161e54_0_391"/>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82" name="Google Shape;382;g2badb161e54_0_391"/>
          <p:cNvSpPr/>
          <p:nvPr/>
        </p:nvSpPr>
        <p:spPr>
          <a:xfrm>
            <a:off x="4875825" y="1322513"/>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2D </a:t>
            </a:r>
            <a:r>
              <a:rPr lang="en">
                <a:latin typeface="Karla"/>
                <a:ea typeface="Karla"/>
                <a:cs typeface="Karla"/>
                <a:sym typeface="Karla"/>
              </a:rPr>
              <a:t>images</a:t>
            </a:r>
            <a:r>
              <a:rPr lang="en">
                <a:latin typeface="Karla"/>
                <a:ea typeface="Karla"/>
                <a:cs typeface="Karla"/>
                <a:sym typeface="Karla"/>
              </a:rPr>
              <a:t> segmentation</a:t>
            </a:r>
            <a:endParaRPr>
              <a:latin typeface="Karla"/>
              <a:ea typeface="Karla"/>
              <a:cs typeface="Karla"/>
              <a:sym typeface="Karla"/>
            </a:endParaRPr>
          </a:p>
        </p:txBody>
      </p:sp>
      <p:cxnSp>
        <p:nvCxnSpPr>
          <p:cNvPr id="383" name="Google Shape;383;g2badb161e54_0_391"/>
          <p:cNvCxnSpPr>
            <a:stCxn id="380" idx="2"/>
            <a:endCxn id="382" idx="0"/>
          </p:cNvCxnSpPr>
          <p:nvPr/>
        </p:nvCxnSpPr>
        <p:spPr>
          <a:xfrm flipH="1">
            <a:off x="5585675" y="641750"/>
            <a:ext cx="2407800" cy="680700"/>
          </a:xfrm>
          <a:prstGeom prst="straightConnector1">
            <a:avLst/>
          </a:prstGeom>
          <a:noFill/>
          <a:ln cap="flat" cmpd="sng" w="9525">
            <a:solidFill>
              <a:schemeClr val="dk2"/>
            </a:solidFill>
            <a:prstDash val="solid"/>
            <a:round/>
            <a:headEnd len="med" w="med" type="none"/>
            <a:tailEnd len="med" w="med" type="stealth"/>
          </a:ln>
        </p:spPr>
      </p:cxnSp>
      <p:sp>
        <p:nvSpPr>
          <p:cNvPr id="384" name="Google Shape;384;g2badb161e54_0_391"/>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85" name="Google Shape;385;g2badb161e54_0_391"/>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386" name="Google Shape;386;g2badb161e54_0_391"/>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387" name="Google Shape;387;g2badb161e54_0_391"/>
          <p:cNvSpPr/>
          <p:nvPr/>
        </p:nvSpPr>
        <p:spPr>
          <a:xfrm>
            <a:off x="5826575" y="2075538"/>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3D scene </a:t>
            </a:r>
            <a:r>
              <a:rPr lang="en">
                <a:latin typeface="Karla"/>
                <a:ea typeface="Karla"/>
                <a:cs typeface="Karla"/>
                <a:sym typeface="Karla"/>
              </a:rPr>
              <a:t>segmentation</a:t>
            </a:r>
            <a:endParaRPr>
              <a:latin typeface="Karla"/>
              <a:ea typeface="Karla"/>
              <a:cs typeface="Karla"/>
              <a:sym typeface="Karla"/>
            </a:endParaRPr>
          </a:p>
        </p:txBody>
      </p:sp>
      <p:cxnSp>
        <p:nvCxnSpPr>
          <p:cNvPr id="388" name="Google Shape;388;g2badb161e54_0_391"/>
          <p:cNvCxnSpPr>
            <a:stCxn id="380" idx="2"/>
            <a:endCxn id="387" idx="0"/>
          </p:cNvCxnSpPr>
          <p:nvPr/>
        </p:nvCxnSpPr>
        <p:spPr>
          <a:xfrm flipH="1">
            <a:off x="6536675" y="641750"/>
            <a:ext cx="1456800" cy="1433700"/>
          </a:xfrm>
          <a:prstGeom prst="straightConnector1">
            <a:avLst/>
          </a:prstGeom>
          <a:noFill/>
          <a:ln cap="flat" cmpd="sng" w="9525">
            <a:solidFill>
              <a:schemeClr val="dk2"/>
            </a:solidFill>
            <a:prstDash val="solid"/>
            <a:round/>
            <a:headEnd len="med" w="med" type="none"/>
            <a:tailEnd len="med" w="med" type="stealth"/>
          </a:ln>
        </p:spPr>
      </p:cxnSp>
      <p:sp>
        <p:nvSpPr>
          <p:cNvPr id="389" name="Google Shape;389;g2badb161e54_0_391"/>
          <p:cNvSpPr/>
          <p:nvPr/>
        </p:nvSpPr>
        <p:spPr>
          <a:xfrm>
            <a:off x="7421575" y="2523813"/>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LLM</a:t>
            </a:r>
            <a:endParaRPr>
              <a:latin typeface="Karla"/>
              <a:ea typeface="Karla"/>
              <a:cs typeface="Karla"/>
              <a:sym typeface="Karla"/>
            </a:endParaRPr>
          </a:p>
        </p:txBody>
      </p:sp>
      <p:cxnSp>
        <p:nvCxnSpPr>
          <p:cNvPr id="390" name="Google Shape;390;g2badb161e54_0_391"/>
          <p:cNvCxnSpPr>
            <a:stCxn id="380" idx="2"/>
            <a:endCxn id="389" idx="0"/>
          </p:cNvCxnSpPr>
          <p:nvPr/>
        </p:nvCxnSpPr>
        <p:spPr>
          <a:xfrm>
            <a:off x="7993475" y="641750"/>
            <a:ext cx="138000" cy="18822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2bad1ab99cc_0_1"/>
          <p:cNvSpPr txBox="1"/>
          <p:nvPr>
            <p:ph type="title"/>
          </p:nvPr>
        </p:nvSpPr>
        <p:spPr>
          <a:xfrm>
            <a:off x="752271" y="234800"/>
            <a:ext cx="7407600" cy="674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2600"/>
              <a:buFont typeface="Arial"/>
              <a:buNone/>
            </a:pPr>
            <a:r>
              <a:rPr lang="en" sz="2400">
                <a:solidFill>
                  <a:srgbClr val="1AAD99"/>
                </a:solidFill>
              </a:rPr>
              <a:t>Environment Mapping and Self-localisation</a:t>
            </a:r>
            <a:endParaRPr sz="2400">
              <a:solidFill>
                <a:srgbClr val="38B577"/>
              </a:solidFill>
            </a:endParaRPr>
          </a:p>
        </p:txBody>
      </p:sp>
      <p:sp>
        <p:nvSpPr>
          <p:cNvPr id="67" name="Google Shape;67;g2bad1ab99cc_0_1"/>
          <p:cNvSpPr txBox="1"/>
          <p:nvPr>
            <p:ph idx="1" type="body"/>
          </p:nvPr>
        </p:nvSpPr>
        <p:spPr>
          <a:xfrm>
            <a:off x="930729" y="799655"/>
            <a:ext cx="6523800" cy="4068300"/>
          </a:xfrm>
          <a:prstGeom prst="rect">
            <a:avLst/>
          </a:prstGeom>
          <a:noFill/>
          <a:ln>
            <a:noFill/>
          </a:ln>
        </p:spPr>
        <p:txBody>
          <a:bodyPr anchorCtr="0" anchor="t" bIns="0" lIns="0" spcFirstLastPara="1" rIns="0" wrap="square" tIns="0">
            <a:noAutofit/>
          </a:bodyPr>
          <a:lstStyle/>
          <a:p>
            <a:pPr indent="0" lvl="0" marL="101600" rtl="0" algn="l">
              <a:lnSpc>
                <a:spcPct val="100000"/>
              </a:lnSpc>
              <a:spcBef>
                <a:spcPts val="0"/>
              </a:spcBef>
              <a:spcAft>
                <a:spcPts val="0"/>
              </a:spcAft>
              <a:buClr>
                <a:schemeClr val="dk2"/>
              </a:buClr>
              <a:buSzPts val="2100"/>
              <a:buNone/>
            </a:pPr>
            <a:r>
              <a:rPr b="1" lang="en" sz="2800"/>
              <a:t>Objectives</a:t>
            </a:r>
            <a:endParaRPr/>
          </a:p>
          <a:p>
            <a:pPr indent="-355600" lvl="0" marL="457200" rtl="0" algn="l">
              <a:lnSpc>
                <a:spcPct val="100000"/>
              </a:lnSpc>
              <a:spcBef>
                <a:spcPts val="565"/>
              </a:spcBef>
              <a:spcAft>
                <a:spcPts val="0"/>
              </a:spcAft>
              <a:buClr>
                <a:schemeClr val="dk2"/>
              </a:buClr>
              <a:buSzPts val="1350"/>
              <a:buChar char="▪"/>
            </a:pPr>
            <a:r>
              <a:rPr lang="en" sz="1800"/>
              <a:t>Develop models, representations and algorithms for building and upgrading environment map with semantic annotations to support data simulations and robot self-localization.</a:t>
            </a:r>
            <a:br>
              <a:rPr lang="en" sz="1800"/>
            </a:br>
            <a:endParaRPr sz="1800"/>
          </a:p>
          <a:p>
            <a:pPr indent="0" lvl="0" marL="101600" rtl="0" algn="l">
              <a:lnSpc>
                <a:spcPct val="100000"/>
              </a:lnSpc>
              <a:spcBef>
                <a:spcPts val="565"/>
              </a:spcBef>
              <a:spcAft>
                <a:spcPts val="0"/>
              </a:spcAft>
              <a:buClr>
                <a:schemeClr val="dk2"/>
              </a:buClr>
              <a:buSzPts val="2100"/>
              <a:buNone/>
            </a:pPr>
            <a:r>
              <a:rPr b="1" lang="en" sz="2800"/>
              <a:t>Outcomes</a:t>
            </a:r>
            <a:endParaRPr/>
          </a:p>
          <a:p>
            <a:pPr indent="-314325" lvl="0" marL="457200" rtl="0" algn="l">
              <a:spcBef>
                <a:spcPts val="565"/>
              </a:spcBef>
              <a:spcAft>
                <a:spcPts val="0"/>
              </a:spcAft>
              <a:buClr>
                <a:schemeClr val="dk2"/>
              </a:buClr>
              <a:buSzPts val="1350"/>
              <a:buFont typeface="Arial"/>
              <a:buAutoNum type="arabicPeriod"/>
            </a:pPr>
            <a:r>
              <a:rPr lang="en" sz="1800"/>
              <a:t>Audio and visual data simulation </a:t>
            </a:r>
            <a:endParaRPr sz="1800"/>
          </a:p>
          <a:p>
            <a:pPr indent="-301625" lvl="0" marL="444500" rtl="0" algn="l">
              <a:lnSpc>
                <a:spcPct val="100000"/>
              </a:lnSpc>
              <a:spcBef>
                <a:spcPts val="565"/>
              </a:spcBef>
              <a:spcAft>
                <a:spcPts val="0"/>
              </a:spcAft>
              <a:buClr>
                <a:schemeClr val="dk2"/>
              </a:buClr>
              <a:buSzPts val="1350"/>
              <a:buFont typeface="Arial"/>
              <a:buAutoNum type="arabicPeriod"/>
            </a:pPr>
            <a:r>
              <a:rPr b="0" i="0" lang="en" sz="1800" u="none" cap="none" strike="noStrike">
                <a:solidFill>
                  <a:schemeClr val="dk1"/>
                </a:solidFill>
                <a:latin typeface="Roboto"/>
                <a:ea typeface="Roboto"/>
                <a:cs typeface="Roboto"/>
                <a:sym typeface="Roboto"/>
              </a:rPr>
              <a:t>Robust localization from images</a:t>
            </a:r>
            <a:endParaRPr sz="1800"/>
          </a:p>
          <a:p>
            <a:pPr indent="-301625" lvl="0" marL="444500" rtl="0" algn="l">
              <a:lnSpc>
                <a:spcPct val="100000"/>
              </a:lnSpc>
              <a:spcBef>
                <a:spcPts val="565"/>
              </a:spcBef>
              <a:spcAft>
                <a:spcPts val="0"/>
              </a:spcAft>
              <a:buClr>
                <a:schemeClr val="dk2"/>
              </a:buClr>
              <a:buSzPts val="1350"/>
              <a:buFont typeface="Arial"/>
              <a:buAutoNum type="arabicPeriod"/>
            </a:pPr>
            <a:r>
              <a:rPr lang="en" sz="1800"/>
              <a:t>T</a:t>
            </a:r>
            <a:r>
              <a:rPr b="0" i="0" lang="en" sz="1800" u="none" cap="none" strike="noStrike">
                <a:solidFill>
                  <a:schemeClr val="dk1"/>
                </a:solidFill>
                <a:latin typeface="Roboto"/>
                <a:ea typeface="Roboto"/>
                <a:cs typeface="Roboto"/>
                <a:sym typeface="Roboto"/>
              </a:rPr>
              <a:t>racking o</a:t>
            </a:r>
            <a:r>
              <a:rPr lang="en" sz="1800"/>
              <a:t>f robot pose in real time</a:t>
            </a:r>
            <a:endParaRPr sz="1800"/>
          </a:p>
          <a:p>
            <a:pPr indent="-301625" lvl="0" marL="444500" rtl="0" algn="l">
              <a:lnSpc>
                <a:spcPct val="100000"/>
              </a:lnSpc>
              <a:spcBef>
                <a:spcPts val="565"/>
              </a:spcBef>
              <a:spcAft>
                <a:spcPts val="0"/>
              </a:spcAft>
              <a:buClr>
                <a:schemeClr val="dk2"/>
              </a:buClr>
              <a:buSzPts val="1350"/>
              <a:buFont typeface="Arial"/>
              <a:buAutoNum type="arabicPeriod"/>
            </a:pPr>
            <a:r>
              <a:rPr lang="en" sz="1800"/>
              <a:t>Scene representation for localization, mapping, and environment understanding</a:t>
            </a:r>
            <a:endParaRPr sz="1800"/>
          </a:p>
          <a:p>
            <a:pPr indent="0" lvl="0" marL="457200" rtl="0" algn="l">
              <a:lnSpc>
                <a:spcPct val="100000"/>
              </a:lnSpc>
              <a:spcBef>
                <a:spcPts val="565"/>
              </a:spcBef>
              <a:spcAft>
                <a:spcPts val="0"/>
              </a:spcAft>
              <a:buNone/>
            </a:pPr>
            <a:r>
              <a:t/>
            </a:r>
            <a:endParaRPr b="0" i="0" sz="1800" u="none" cap="none" strike="noStrike">
              <a:solidFill>
                <a:schemeClr val="dk1"/>
              </a:solidFill>
              <a:latin typeface="Roboto"/>
              <a:ea typeface="Roboto"/>
              <a:cs typeface="Roboto"/>
              <a:sym typeface="Roboto"/>
            </a:endParaRPr>
          </a:p>
          <a:p>
            <a:pPr indent="-198151" lvl="1" marL="842679" rtl="0" algn="l">
              <a:lnSpc>
                <a:spcPct val="100000"/>
              </a:lnSpc>
              <a:spcBef>
                <a:spcPts val="565"/>
              </a:spcBef>
              <a:spcAft>
                <a:spcPts val="0"/>
              </a:spcAft>
              <a:buClr>
                <a:schemeClr val="dk2"/>
              </a:buClr>
              <a:buSzPts val="1350"/>
              <a:buFont typeface="Noto Sans Symbols"/>
              <a:buNone/>
            </a:pPr>
            <a:r>
              <a:t/>
            </a:r>
            <a:endParaRPr sz="1800"/>
          </a:p>
        </p:txBody>
      </p:sp>
      <p:sp>
        <p:nvSpPr>
          <p:cNvPr id="68" name="Google Shape;68;g2bad1ab99cc_0_1"/>
          <p:cNvSpPr txBox="1"/>
          <p:nvPr>
            <p:ph idx="12" type="sldNum"/>
          </p:nvPr>
        </p:nvSpPr>
        <p:spPr>
          <a:xfrm>
            <a:off x="8456476" y="129649"/>
            <a:ext cx="548700" cy="393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2"/>
                </a:solidFill>
                <a:latin typeface="Roboto"/>
                <a:ea typeface="Roboto"/>
                <a:cs typeface="Roboto"/>
                <a:sym typeface="Roboto"/>
              </a:rPr>
              <a:t>‹#›</a:t>
            </a:fld>
            <a:endParaRPr b="0" i="0" sz="1200" u="none" cap="none" strike="noStrike">
              <a:solidFill>
                <a:schemeClr val="dk2"/>
              </a:solidFill>
              <a:latin typeface="Roboto"/>
              <a:ea typeface="Roboto"/>
              <a:cs typeface="Roboto"/>
              <a:sym typeface="Roboto"/>
            </a:endParaRPr>
          </a:p>
        </p:txBody>
      </p:sp>
      <p:pic>
        <p:nvPicPr>
          <p:cNvPr id="69" name="Google Shape;69;g2bad1ab99cc_0_1"/>
          <p:cNvPicPr preferRelativeResize="0"/>
          <p:nvPr/>
        </p:nvPicPr>
        <p:blipFill rotWithShape="1">
          <a:blip r:embed="rId3">
            <a:alphaModFix/>
          </a:blip>
          <a:srcRect b="0" l="0" r="0" t="0"/>
          <a:stretch/>
        </p:blipFill>
        <p:spPr>
          <a:xfrm>
            <a:off x="7454521" y="1793392"/>
            <a:ext cx="1517749" cy="2926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badb161e54_0_414"/>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396" name="Google Shape;396;g2badb161e54_0_414"/>
          <p:cNvSpPr/>
          <p:nvPr/>
        </p:nvSpPr>
        <p:spPr>
          <a:xfrm>
            <a:off x="728352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Karla"/>
                <a:ea typeface="Karla"/>
                <a:cs typeface="Karla"/>
                <a:sym typeface="Karla"/>
              </a:rPr>
              <a:t>Understanding</a:t>
            </a:r>
            <a:endParaRPr>
              <a:solidFill>
                <a:schemeClr val="lt1"/>
              </a:solidFill>
              <a:latin typeface="Karla"/>
              <a:ea typeface="Karla"/>
              <a:cs typeface="Karla"/>
              <a:sym typeface="Karla"/>
            </a:endParaRPr>
          </a:p>
        </p:txBody>
      </p:sp>
      <p:sp>
        <p:nvSpPr>
          <p:cNvPr id="397" name="Google Shape;397;g2badb161e54_0_414"/>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398" name="Google Shape;398;g2badb161e54_0_414"/>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399" name="Google Shape;399;g2badb161e54_0_414"/>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400" name="Google Shape;400;g2badb161e54_0_414"/>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pic>
        <p:nvPicPr>
          <p:cNvPr id="401" name="Google Shape;401;g2badb161e54_0_414"/>
          <p:cNvPicPr preferRelativeResize="0"/>
          <p:nvPr/>
        </p:nvPicPr>
        <p:blipFill rotWithShape="1">
          <a:blip r:embed="rId3">
            <a:alphaModFix/>
          </a:blip>
          <a:srcRect b="59812" l="0" r="0" t="772"/>
          <a:stretch/>
        </p:blipFill>
        <p:spPr>
          <a:xfrm>
            <a:off x="148025" y="808125"/>
            <a:ext cx="4275951" cy="1564049"/>
          </a:xfrm>
          <a:prstGeom prst="rect">
            <a:avLst/>
          </a:prstGeom>
          <a:noFill/>
          <a:ln>
            <a:noFill/>
          </a:ln>
        </p:spPr>
      </p:pic>
      <p:pic>
        <p:nvPicPr>
          <p:cNvPr descr="A collage of images of chairs and clocks&#10;&#10;Description automatically generated" id="402" name="Google Shape;402;g2badb161e54_0_414"/>
          <p:cNvPicPr preferRelativeResize="0"/>
          <p:nvPr/>
        </p:nvPicPr>
        <p:blipFill rotWithShape="1">
          <a:blip r:embed="rId4">
            <a:alphaModFix/>
          </a:blip>
          <a:srcRect b="0" l="0" r="0" t="0"/>
          <a:stretch/>
        </p:blipFill>
        <p:spPr>
          <a:xfrm>
            <a:off x="4676100" y="1581554"/>
            <a:ext cx="4414774" cy="3404171"/>
          </a:xfrm>
          <a:prstGeom prst="rect">
            <a:avLst/>
          </a:prstGeom>
          <a:noFill/>
          <a:ln>
            <a:noFill/>
          </a:ln>
        </p:spPr>
      </p:pic>
      <p:sp>
        <p:nvSpPr>
          <p:cNvPr id="403" name="Google Shape;403;g2badb161e54_0_414"/>
          <p:cNvSpPr txBox="1"/>
          <p:nvPr/>
        </p:nvSpPr>
        <p:spPr>
          <a:xfrm>
            <a:off x="148025" y="2289217"/>
            <a:ext cx="446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arla"/>
                <a:ea typeface="Karla"/>
                <a:cs typeface="Karla"/>
                <a:sym typeface="Karla"/>
              </a:rPr>
              <a:t>2D images segmentation by YOLACT </a:t>
            </a:r>
            <a:r>
              <a:rPr lang="en">
                <a:latin typeface="Karla"/>
                <a:ea typeface="Karla"/>
                <a:cs typeface="Karla"/>
                <a:sym typeface="Karla"/>
              </a:rPr>
              <a:t>trained</a:t>
            </a:r>
            <a:r>
              <a:rPr lang="en">
                <a:latin typeface="Karla"/>
                <a:ea typeface="Karla"/>
                <a:cs typeface="Karla"/>
                <a:sym typeface="Karla"/>
              </a:rPr>
              <a:t> on MyGYM generated dataset</a:t>
            </a:r>
            <a:endParaRPr>
              <a:latin typeface="Karla"/>
              <a:ea typeface="Karla"/>
              <a:cs typeface="Karla"/>
              <a:sym typeface="Karla"/>
            </a:endParaRPr>
          </a:p>
        </p:txBody>
      </p:sp>
      <p:sp>
        <p:nvSpPr>
          <p:cNvPr id="404" name="Google Shape;404;g2badb161e54_0_414"/>
          <p:cNvSpPr txBox="1"/>
          <p:nvPr/>
        </p:nvSpPr>
        <p:spPr>
          <a:xfrm>
            <a:off x="4676100" y="765838"/>
            <a:ext cx="42345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Open-set Multiview Object Classification: </a:t>
            </a:r>
            <a:r>
              <a:rPr b="1" lang="en"/>
              <a:t>AUROC </a:t>
            </a:r>
            <a:r>
              <a:rPr lang="en"/>
              <a:t>(Open-Set performance) </a:t>
            </a:r>
            <a:r>
              <a:rPr b="1" lang="en"/>
              <a:t>on hospital</a:t>
            </a:r>
            <a:r>
              <a:rPr b="1" lang="en"/>
              <a:t> dataset</a:t>
            </a:r>
            <a:endParaRPr b="1"/>
          </a:p>
          <a:p>
            <a:pPr indent="0" lvl="0" marL="0" rtl="0" algn="l">
              <a:spcBef>
                <a:spcPts val="0"/>
              </a:spcBef>
              <a:spcAft>
                <a:spcPts val="0"/>
              </a:spcAft>
              <a:buNone/>
            </a:pPr>
            <a:r>
              <a:rPr i="1" lang="en" sz="1300"/>
              <a:t>Assumes multiple images of a single object.</a:t>
            </a:r>
            <a:endParaRPr i="1" sz="1300"/>
          </a:p>
        </p:txBody>
      </p:sp>
      <p:pic>
        <p:nvPicPr>
          <p:cNvPr descr="A graph of different colored lines&#10;&#10;Description automatically generated" id="405" name="Google Shape;405;g2badb161e54_0_414"/>
          <p:cNvPicPr preferRelativeResize="0"/>
          <p:nvPr/>
        </p:nvPicPr>
        <p:blipFill rotWithShape="1">
          <a:blip r:embed="rId5">
            <a:alphaModFix/>
          </a:blip>
          <a:srcRect b="0" l="0" r="7902" t="10992"/>
          <a:stretch/>
        </p:blipFill>
        <p:spPr>
          <a:xfrm>
            <a:off x="2313296" y="2911575"/>
            <a:ext cx="2302629" cy="1668974"/>
          </a:xfrm>
          <a:prstGeom prst="rect">
            <a:avLst/>
          </a:prstGeom>
          <a:noFill/>
          <a:ln>
            <a:noFill/>
          </a:ln>
        </p:spPr>
      </p:pic>
      <p:pic>
        <p:nvPicPr>
          <p:cNvPr id="406" name="Google Shape;406;g2badb161e54_0_414"/>
          <p:cNvPicPr preferRelativeResize="0"/>
          <p:nvPr/>
        </p:nvPicPr>
        <p:blipFill rotWithShape="1">
          <a:blip r:embed="rId6">
            <a:alphaModFix/>
          </a:blip>
          <a:srcRect b="6058" l="6212" r="9141" t="10497"/>
          <a:stretch/>
        </p:blipFill>
        <p:spPr>
          <a:xfrm>
            <a:off x="87850" y="2911575"/>
            <a:ext cx="2165276" cy="1601981"/>
          </a:xfrm>
          <a:prstGeom prst="rect">
            <a:avLst/>
          </a:prstGeom>
          <a:noFill/>
          <a:ln>
            <a:noFill/>
          </a:ln>
        </p:spPr>
      </p:pic>
      <p:sp>
        <p:nvSpPr>
          <p:cNvPr id="407" name="Google Shape;407;g2badb161e54_0_414"/>
          <p:cNvSpPr txBox="1"/>
          <p:nvPr/>
        </p:nvSpPr>
        <p:spPr>
          <a:xfrm>
            <a:off x="148025" y="4488400"/>
            <a:ext cx="210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arla"/>
                <a:ea typeface="Karla"/>
                <a:cs typeface="Karla"/>
                <a:sym typeface="Karla"/>
              </a:rPr>
              <a:t>I</a:t>
            </a:r>
            <a:r>
              <a:rPr lang="en">
                <a:latin typeface="Karla"/>
                <a:ea typeface="Karla"/>
                <a:cs typeface="Karla"/>
                <a:sym typeface="Karla"/>
              </a:rPr>
              <a:t>mages mapped to latent space </a:t>
            </a:r>
            <a:endParaRPr>
              <a:latin typeface="Karla"/>
              <a:ea typeface="Karla"/>
              <a:cs typeface="Karla"/>
              <a:sym typeface="Karla"/>
            </a:endParaRPr>
          </a:p>
        </p:txBody>
      </p:sp>
      <p:sp>
        <p:nvSpPr>
          <p:cNvPr id="408" name="Google Shape;408;g2badb161e54_0_414"/>
          <p:cNvSpPr txBox="1"/>
          <p:nvPr/>
        </p:nvSpPr>
        <p:spPr>
          <a:xfrm>
            <a:off x="2383500" y="4488400"/>
            <a:ext cx="226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arla"/>
                <a:ea typeface="Karla"/>
                <a:cs typeface="Karla"/>
                <a:sym typeface="Karla"/>
              </a:rPr>
              <a:t>Open-Set classification by six anomaly scores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badb161e54_0_479"/>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414" name="Google Shape;414;g2badb161e54_0_479"/>
          <p:cNvSpPr/>
          <p:nvPr/>
        </p:nvSpPr>
        <p:spPr>
          <a:xfrm>
            <a:off x="728352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Karla"/>
                <a:ea typeface="Karla"/>
                <a:cs typeface="Karla"/>
                <a:sym typeface="Karla"/>
              </a:rPr>
              <a:t>Understanding</a:t>
            </a:r>
            <a:endParaRPr>
              <a:solidFill>
                <a:schemeClr val="lt1"/>
              </a:solidFill>
              <a:latin typeface="Karla"/>
              <a:ea typeface="Karla"/>
              <a:cs typeface="Karla"/>
              <a:sym typeface="Karla"/>
            </a:endParaRPr>
          </a:p>
        </p:txBody>
      </p:sp>
      <p:sp>
        <p:nvSpPr>
          <p:cNvPr id="415" name="Google Shape;415;g2badb161e54_0_479"/>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416" name="Google Shape;416;g2badb161e54_0_479"/>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417" name="Google Shape;417;g2badb161e54_0_479"/>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418" name="Google Shape;418;g2badb161e54_0_479"/>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419" name="Google Shape;419;g2badb161e54_0_479"/>
          <p:cNvSpPr txBox="1"/>
          <p:nvPr/>
        </p:nvSpPr>
        <p:spPr>
          <a:xfrm>
            <a:off x="5251125" y="603175"/>
            <a:ext cx="3662100" cy="27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294"/>
              <a:buFont typeface="Arial"/>
              <a:buNone/>
            </a:pPr>
            <a:r>
              <a:rPr b="0" i="0" lang="en" sz="1400" u="none" cap="none" strike="noStrike">
                <a:solidFill>
                  <a:srgbClr val="000000"/>
                </a:solidFill>
                <a:latin typeface="Arial"/>
                <a:ea typeface="Arial"/>
                <a:cs typeface="Arial"/>
                <a:sym typeface="Arial"/>
              </a:rPr>
              <a:t>Prompting multimodal LLM’s for Open-Set classification.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94"/>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94"/>
              <a:buFont typeface="Arial"/>
              <a:buNone/>
            </a:pPr>
            <a:r>
              <a:rPr b="0" i="0" lang="en" sz="1400" u="none" cap="none" strike="noStrike">
                <a:solidFill>
                  <a:srgbClr val="000000"/>
                </a:solidFill>
                <a:latin typeface="Arial"/>
                <a:ea typeface="Arial"/>
                <a:cs typeface="Arial"/>
                <a:sym typeface="Arial"/>
              </a:rPr>
              <a:t>Minigpt-4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chemeClr val="dk1"/>
                </a:solidFill>
                <a:latin typeface="Arial"/>
                <a:ea typeface="Arial"/>
                <a:cs typeface="Arial"/>
                <a:sym typeface="Arial"/>
              </a:rPr>
              <a:t>Zhu, D., Chen, J., Shen, X., Li, X., &amp; Elhoseiny, M. (2023). MiniGPT-4: Enhancing Vision-language ULanguage Models. </a:t>
            </a:r>
            <a:r>
              <a:rPr b="0" i="1" lang="en" sz="1050" u="none" cap="none" strike="noStrike">
                <a:solidFill>
                  <a:schemeClr val="dk1"/>
                </a:solidFill>
                <a:latin typeface="Arial"/>
                <a:ea typeface="Arial"/>
                <a:cs typeface="Arial"/>
                <a:sym typeface="Arial"/>
              </a:rPr>
              <a:t>ArXiv Preprint ArXiv</a:t>
            </a:r>
            <a:endParaRPr b="0" i="0" sz="10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LLaVA</a:t>
            </a:r>
            <a:br>
              <a:rPr b="0" i="0" lang="en" sz="900" u="none" cap="none" strike="noStrike">
                <a:solidFill>
                  <a:schemeClr val="dk1"/>
                </a:solidFill>
                <a:latin typeface="Arial"/>
                <a:ea typeface="Arial"/>
                <a:cs typeface="Arial"/>
                <a:sym typeface="Arial"/>
              </a:rPr>
            </a:br>
            <a:r>
              <a:rPr b="0" i="0" lang="en" sz="1050" u="none" cap="none" strike="noStrike">
                <a:solidFill>
                  <a:srgbClr val="000000"/>
                </a:solidFill>
                <a:latin typeface="Arial"/>
                <a:ea typeface="Arial"/>
                <a:cs typeface="Arial"/>
                <a:sym typeface="Arial"/>
              </a:rPr>
              <a:t>Haotian Liu, Chunyuan Li, Qingyang Wu, and Yong Jae Lee. Visual instruction tuning. arXiv preprint arXiv.</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94"/>
              <a:buFont typeface="Arial"/>
              <a:buNone/>
            </a:pPr>
            <a:r>
              <a:t/>
            </a:r>
            <a:endParaRPr b="0" i="0" sz="900" u="none" cap="none" strike="noStrike">
              <a:solidFill>
                <a:schemeClr val="dk1"/>
              </a:solidFill>
              <a:latin typeface="Arial"/>
              <a:ea typeface="Arial"/>
              <a:cs typeface="Arial"/>
              <a:sym typeface="Arial"/>
            </a:endParaRPr>
          </a:p>
        </p:txBody>
      </p:sp>
      <p:pic>
        <p:nvPicPr>
          <p:cNvPr descr="A screenshot of a diagram&#10;&#10;Description automatically generated" id="420" name="Google Shape;420;g2badb161e54_0_479"/>
          <p:cNvPicPr preferRelativeResize="0"/>
          <p:nvPr/>
        </p:nvPicPr>
        <p:blipFill rotWithShape="1">
          <a:blip r:embed="rId3">
            <a:alphaModFix/>
          </a:blip>
          <a:srcRect b="1871" l="2509" r="1714" t="3628"/>
          <a:stretch/>
        </p:blipFill>
        <p:spPr>
          <a:xfrm>
            <a:off x="620563" y="704675"/>
            <a:ext cx="4492880" cy="2666400"/>
          </a:xfrm>
          <a:prstGeom prst="rect">
            <a:avLst/>
          </a:prstGeom>
          <a:noFill/>
          <a:ln>
            <a:noFill/>
          </a:ln>
        </p:spPr>
      </p:pic>
      <p:pic>
        <p:nvPicPr>
          <p:cNvPr id="421" name="Google Shape;421;g2badb161e54_0_479"/>
          <p:cNvPicPr preferRelativeResize="0"/>
          <p:nvPr/>
        </p:nvPicPr>
        <p:blipFill rotWithShape="1">
          <a:blip r:embed="rId4">
            <a:alphaModFix/>
          </a:blip>
          <a:srcRect b="0" l="0" r="0" t="0"/>
          <a:stretch/>
        </p:blipFill>
        <p:spPr>
          <a:xfrm>
            <a:off x="5558637" y="2915100"/>
            <a:ext cx="3486675" cy="1574425"/>
          </a:xfrm>
          <a:prstGeom prst="rect">
            <a:avLst/>
          </a:prstGeom>
          <a:noFill/>
          <a:ln>
            <a:noFill/>
          </a:ln>
        </p:spPr>
      </p:pic>
      <p:sp>
        <p:nvSpPr>
          <p:cNvPr id="422" name="Google Shape;422;g2badb161e54_0_479"/>
          <p:cNvSpPr txBox="1"/>
          <p:nvPr/>
        </p:nvSpPr>
        <p:spPr>
          <a:xfrm>
            <a:off x="5565263" y="4413325"/>
            <a:ext cx="30000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Undistorted (original and cropped) ARI image from BROCA datasets</a:t>
            </a:r>
            <a:endParaRPr b="0" i="0" sz="1400" u="none" cap="none" strike="noStrike">
              <a:solidFill>
                <a:srgbClr val="000000"/>
              </a:solidFill>
              <a:latin typeface="Arial"/>
              <a:ea typeface="Arial"/>
              <a:cs typeface="Arial"/>
              <a:sym typeface="Arial"/>
            </a:endParaRPr>
          </a:p>
        </p:txBody>
      </p:sp>
      <p:pic>
        <p:nvPicPr>
          <p:cNvPr id="423" name="Google Shape;423;g2badb161e54_0_479"/>
          <p:cNvPicPr preferRelativeResize="0"/>
          <p:nvPr/>
        </p:nvPicPr>
        <p:blipFill rotWithShape="1">
          <a:blip r:embed="rId5">
            <a:alphaModFix/>
          </a:blip>
          <a:srcRect b="0" l="0" r="0" t="0"/>
          <a:stretch/>
        </p:blipFill>
        <p:spPr>
          <a:xfrm>
            <a:off x="70500" y="3371075"/>
            <a:ext cx="5494776" cy="1070925"/>
          </a:xfrm>
          <a:prstGeom prst="rect">
            <a:avLst/>
          </a:prstGeom>
          <a:noFill/>
          <a:ln>
            <a:noFill/>
          </a:ln>
        </p:spPr>
      </p:pic>
      <p:sp>
        <p:nvSpPr>
          <p:cNvPr id="424" name="Google Shape;424;g2badb161e54_0_479"/>
          <p:cNvSpPr txBox="1"/>
          <p:nvPr/>
        </p:nvSpPr>
        <p:spPr>
          <a:xfrm>
            <a:off x="883988" y="4444075"/>
            <a:ext cx="3966000" cy="58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Evaluation of LLM’s on </a:t>
            </a:r>
            <a:r>
              <a:rPr b="1" i="0" lang="en" sz="1400" u="none" cap="none" strike="noStrike">
                <a:solidFill>
                  <a:srgbClr val="000000"/>
                </a:solidFill>
                <a:latin typeface="Arial"/>
                <a:ea typeface="Arial"/>
                <a:cs typeface="Arial"/>
                <a:sym typeface="Arial"/>
              </a:rPr>
              <a:t>BROCA datasets</a:t>
            </a:r>
            <a:endParaRPr b="1"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(correct answers divided by number of questions)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badb161e54_0_500"/>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430" name="Google Shape;430;g2badb161e54_0_500"/>
          <p:cNvSpPr/>
          <p:nvPr/>
        </p:nvSpPr>
        <p:spPr>
          <a:xfrm>
            <a:off x="728352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Karla"/>
                <a:ea typeface="Karla"/>
                <a:cs typeface="Karla"/>
                <a:sym typeface="Karla"/>
              </a:rPr>
              <a:t>Understanding</a:t>
            </a:r>
            <a:endParaRPr>
              <a:solidFill>
                <a:schemeClr val="lt1"/>
              </a:solidFill>
              <a:latin typeface="Karla"/>
              <a:ea typeface="Karla"/>
              <a:cs typeface="Karla"/>
              <a:sym typeface="Karla"/>
            </a:endParaRPr>
          </a:p>
        </p:txBody>
      </p:sp>
      <p:sp>
        <p:nvSpPr>
          <p:cNvPr id="431" name="Google Shape;431;g2badb161e54_0_500"/>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432" name="Google Shape;432;g2badb161e54_0_500"/>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433" name="Google Shape;433;g2badb161e54_0_500"/>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434" name="Google Shape;434;g2badb161e54_0_500"/>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pic>
        <p:nvPicPr>
          <p:cNvPr descr="A collage of a room&#10;&#10;Description automatically generated" id="435" name="Google Shape;435;g2badb161e54_0_500"/>
          <p:cNvPicPr preferRelativeResize="0"/>
          <p:nvPr/>
        </p:nvPicPr>
        <p:blipFill rotWithShape="1">
          <a:blip r:embed="rId3">
            <a:alphaModFix/>
          </a:blip>
          <a:srcRect b="0" l="49205" r="0" t="51564"/>
          <a:stretch/>
        </p:blipFill>
        <p:spPr>
          <a:xfrm>
            <a:off x="4513375" y="687075"/>
            <a:ext cx="3740725" cy="4456426"/>
          </a:xfrm>
          <a:prstGeom prst="rect">
            <a:avLst/>
          </a:prstGeom>
          <a:noFill/>
          <a:ln>
            <a:noFill/>
          </a:ln>
        </p:spPr>
      </p:pic>
      <p:pic>
        <p:nvPicPr>
          <p:cNvPr descr="A collage of a room&#10;&#10;Description automatically generated" id="436" name="Google Shape;436;g2badb161e54_0_500"/>
          <p:cNvPicPr preferRelativeResize="0"/>
          <p:nvPr/>
        </p:nvPicPr>
        <p:blipFill rotWithShape="1">
          <a:blip r:embed="rId3">
            <a:alphaModFix/>
          </a:blip>
          <a:srcRect b="49783" l="0" r="51950" t="2608"/>
          <a:stretch/>
        </p:blipFill>
        <p:spPr>
          <a:xfrm>
            <a:off x="696475" y="687075"/>
            <a:ext cx="3538500" cy="4380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badb161e54_0_451"/>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442" name="Google Shape;442;g2badb161e54_0_451"/>
          <p:cNvSpPr/>
          <p:nvPr/>
        </p:nvSpPr>
        <p:spPr>
          <a:xfrm>
            <a:off x="728352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Karla"/>
                <a:ea typeface="Karla"/>
                <a:cs typeface="Karla"/>
                <a:sym typeface="Karla"/>
              </a:rPr>
              <a:t>Understanding</a:t>
            </a:r>
            <a:endParaRPr>
              <a:solidFill>
                <a:schemeClr val="lt1"/>
              </a:solidFill>
              <a:latin typeface="Karla"/>
              <a:ea typeface="Karla"/>
              <a:cs typeface="Karla"/>
              <a:sym typeface="Karla"/>
            </a:endParaRPr>
          </a:p>
        </p:txBody>
      </p:sp>
      <p:sp>
        <p:nvSpPr>
          <p:cNvPr id="443" name="Google Shape;443;g2badb161e54_0_451"/>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444" name="Google Shape;444;g2badb161e54_0_451"/>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445" name="Google Shape;445;g2badb161e54_0_451"/>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446" name="Google Shape;446;g2badb161e54_0_451"/>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447" name="Google Shape;447;g2badb161e54_0_451"/>
          <p:cNvSpPr txBox="1"/>
          <p:nvPr/>
        </p:nvSpPr>
        <p:spPr>
          <a:xfrm>
            <a:off x="423995" y="1397352"/>
            <a:ext cx="3266100" cy="1169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Segmentation of static: dense point cloud scene </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Segmentation of dynamic: 4D spatio-temporal scenes </a:t>
            </a:r>
            <a:endParaRPr b="0" i="0" sz="1600" u="none" cap="none" strike="noStrike">
              <a:solidFill>
                <a:srgbClr val="000000"/>
              </a:solidFill>
              <a:latin typeface="Arial"/>
              <a:ea typeface="Arial"/>
              <a:cs typeface="Arial"/>
              <a:sym typeface="Arial"/>
            </a:endParaRPr>
          </a:p>
        </p:txBody>
      </p:sp>
      <p:pic>
        <p:nvPicPr>
          <p:cNvPr id="448" name="Google Shape;448;g2badb161e54_0_451"/>
          <p:cNvPicPr preferRelativeResize="0"/>
          <p:nvPr/>
        </p:nvPicPr>
        <p:blipFill rotWithShape="1">
          <a:blip r:embed="rId3">
            <a:alphaModFix/>
          </a:blip>
          <a:srcRect b="0" l="0" r="0" t="0"/>
          <a:stretch/>
        </p:blipFill>
        <p:spPr>
          <a:xfrm>
            <a:off x="4116166" y="1455636"/>
            <a:ext cx="4613990" cy="2998096"/>
          </a:xfrm>
          <a:prstGeom prst="rect">
            <a:avLst/>
          </a:prstGeom>
          <a:noFill/>
          <a:ln>
            <a:noFill/>
          </a:ln>
        </p:spPr>
      </p:pic>
      <p:pic>
        <p:nvPicPr>
          <p:cNvPr id="449" name="Google Shape;449;g2badb161e54_0_451"/>
          <p:cNvPicPr preferRelativeResize="0"/>
          <p:nvPr/>
        </p:nvPicPr>
        <p:blipFill rotWithShape="1">
          <a:blip r:embed="rId4">
            <a:alphaModFix/>
          </a:blip>
          <a:srcRect b="0" l="0" r="0" t="0"/>
          <a:stretch/>
        </p:blipFill>
        <p:spPr>
          <a:xfrm>
            <a:off x="315253" y="2640172"/>
            <a:ext cx="3483582" cy="1605739"/>
          </a:xfrm>
          <a:prstGeom prst="rect">
            <a:avLst/>
          </a:prstGeom>
          <a:noFill/>
          <a:ln>
            <a:noFill/>
          </a:ln>
        </p:spPr>
      </p:pic>
      <p:sp>
        <p:nvSpPr>
          <p:cNvPr id="450" name="Google Shape;450;g2badb161e54_0_451"/>
          <p:cNvSpPr txBox="1"/>
          <p:nvPr/>
        </p:nvSpPr>
        <p:spPr>
          <a:xfrm>
            <a:off x="533771" y="837261"/>
            <a:ext cx="8471400" cy="5601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Scene representation for localization</a:t>
            </a:r>
            <a:r>
              <a:rPr b="0" i="0" lang="en" sz="1400" u="none" cap="none" strike="noStrike">
                <a:solidFill>
                  <a:srgbClr val="000000"/>
                </a:solidFill>
                <a:latin typeface="Arial"/>
                <a:ea typeface="Arial"/>
                <a:cs typeface="Arial"/>
                <a:sym typeface="Arial"/>
              </a:rPr>
              <a:t>: Semantic segmentation of point clouds by </a:t>
            </a:r>
            <a:r>
              <a:rPr b="0" i="0" lang="en" sz="1400" u="none" cap="none" strike="noStrike">
                <a:solidFill>
                  <a:schemeClr val="dk1"/>
                </a:solidFill>
                <a:latin typeface="Arial"/>
                <a:ea typeface="Arial"/>
                <a:cs typeface="Arial"/>
                <a:sym typeface="Arial"/>
              </a:rPr>
              <a:t>Minkowski </a:t>
            </a:r>
            <a:br>
              <a:rPr b="0" i="0" lang="en" sz="1400" u="none" cap="none" strike="noStrike">
                <a:solidFill>
                  <a:schemeClr val="dk1"/>
                </a:solidFill>
                <a:latin typeface="Arial"/>
                <a:ea typeface="Arial"/>
                <a:cs typeface="Arial"/>
                <a:sym typeface="Arial"/>
              </a:rPr>
            </a:br>
            <a:r>
              <a:rPr b="0" i="0" lang="en" sz="1400" u="none" cap="none" strike="noStrike">
                <a:solidFill>
                  <a:schemeClr val="dk1"/>
                </a:solidFill>
                <a:latin typeface="Arial"/>
                <a:ea typeface="Arial"/>
                <a:cs typeface="Arial"/>
                <a:sym typeface="Arial"/>
              </a:rPr>
              <a:t>Engine </a:t>
            </a:r>
            <a:r>
              <a:rPr b="0" i="0" lang="en" sz="1400" u="none" cap="none" strike="noStrike">
                <a:solidFill>
                  <a:srgbClr val="000000"/>
                </a:solidFill>
                <a:latin typeface="Arial"/>
                <a:ea typeface="Arial"/>
                <a:cs typeface="Arial"/>
                <a:sym typeface="Arial"/>
              </a:rPr>
              <a:t>for sparse tensors and sparse convolution</a:t>
            </a:r>
            <a:br>
              <a:rPr b="0" i="0" lang="en" sz="1000" u="none" cap="none" strike="noStrike">
                <a:solidFill>
                  <a:schemeClr val="dk1"/>
                </a:solidFill>
                <a:latin typeface="Arial"/>
                <a:ea typeface="Arial"/>
                <a:cs typeface="Arial"/>
                <a:sym typeface="Arial"/>
              </a:rPr>
            </a:br>
            <a:r>
              <a:rPr b="0" i="0" lang="en" sz="1000" u="none" cap="none" strike="noStrike">
                <a:solidFill>
                  <a:schemeClr val="dk1"/>
                </a:solidFill>
                <a:latin typeface="Arial"/>
                <a:ea typeface="Arial"/>
                <a:cs typeface="Arial"/>
                <a:sym typeface="Arial"/>
              </a:rPr>
              <a:t>Christopher Choy, JunYoung Gwak, and Silvio Savarese. 4d spatio-temporal convnets: Minkowski convolutional neural networks. CVPR, 2019</a:t>
            </a:r>
            <a:r>
              <a:rPr b="0" i="0" lang="en"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51" name="Google Shape;451;g2badb161e54_0_451"/>
          <p:cNvSpPr txBox="1"/>
          <p:nvPr/>
        </p:nvSpPr>
        <p:spPr>
          <a:xfrm>
            <a:off x="222160" y="4192123"/>
            <a:ext cx="3767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Evaluation of Minkowski segmentation on standard datasets from related publication</a:t>
            </a:r>
            <a:endParaRPr b="0" i="0" sz="1400" u="none" cap="none" strike="noStrike">
              <a:solidFill>
                <a:srgbClr val="000000"/>
              </a:solidFill>
              <a:latin typeface="Arial"/>
              <a:ea typeface="Arial"/>
              <a:cs typeface="Arial"/>
              <a:sym typeface="Arial"/>
            </a:endParaRPr>
          </a:p>
        </p:txBody>
      </p:sp>
      <p:sp>
        <p:nvSpPr>
          <p:cNvPr id="452" name="Google Shape;452;g2badb161e54_0_451"/>
          <p:cNvSpPr txBox="1"/>
          <p:nvPr/>
        </p:nvSpPr>
        <p:spPr>
          <a:xfrm>
            <a:off x="3690095" y="4402328"/>
            <a:ext cx="5670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Qualitative evaluation of Minkowski segmentation on Broca datasets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1"/>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458" name="Google Shape;458;p41"/>
          <p:cNvSpPr txBox="1"/>
          <p:nvPr>
            <p:ph type="title"/>
          </p:nvPr>
        </p:nvSpPr>
        <p:spPr>
          <a:xfrm>
            <a:off x="1052714" y="241683"/>
            <a:ext cx="8091286" cy="38679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600"/>
              <a:buNone/>
            </a:pPr>
            <a:r>
              <a:rPr b="1" i="0" lang="en" sz="2400" u="none" cap="none" strike="noStrike">
                <a:solidFill>
                  <a:srgbClr val="1AAD99"/>
                </a:solidFill>
                <a:latin typeface="Roboto"/>
                <a:ea typeface="Roboto"/>
                <a:cs typeface="Roboto"/>
                <a:sym typeface="Roboto"/>
              </a:rPr>
              <a:t>T2.4: Scene Representations for Localization and Mapping</a:t>
            </a:r>
            <a:endParaRPr/>
          </a:p>
        </p:txBody>
      </p:sp>
      <p:sp>
        <p:nvSpPr>
          <p:cNvPr id="459" name="Google Shape;459;p41"/>
          <p:cNvSpPr txBox="1"/>
          <p:nvPr/>
        </p:nvSpPr>
        <p:spPr>
          <a:xfrm>
            <a:off x="880464" y="628472"/>
            <a:ext cx="78858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Segmentation of the dense point cloud based on image to text mapping (CLIP feature vectors) distilled for individual pixels</a:t>
            </a:r>
            <a:br>
              <a:rPr b="0" i="0" lang="en" sz="14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Songyou Peng, Kyle Genova, Chiyu “Max” Jiang, Andrea Tagliasacchi, Marc Pollefeys, and Thomas Funkhouser. Openscene: 3d scene understanding with open vocabularies. CVPR2023</a:t>
            </a: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A diagram of a computer program&#10;&#10;Description automatically generated" id="460" name="Google Shape;460;p41"/>
          <p:cNvPicPr preferRelativeResize="0"/>
          <p:nvPr/>
        </p:nvPicPr>
        <p:blipFill rotWithShape="1">
          <a:blip r:embed="rId3">
            <a:alphaModFix/>
          </a:blip>
          <a:srcRect b="0" l="0" r="0" t="0"/>
          <a:stretch/>
        </p:blipFill>
        <p:spPr>
          <a:xfrm>
            <a:off x="4266144" y="1567542"/>
            <a:ext cx="4739034" cy="3184071"/>
          </a:xfrm>
          <a:prstGeom prst="rect">
            <a:avLst/>
          </a:prstGeom>
          <a:noFill/>
          <a:ln>
            <a:noFill/>
          </a:ln>
        </p:spPr>
      </p:pic>
      <p:pic>
        <p:nvPicPr>
          <p:cNvPr descr="A diagram of a room with different types of furniture&#10;&#10;Description automatically generated" id="461" name="Google Shape;461;p41"/>
          <p:cNvPicPr preferRelativeResize="0"/>
          <p:nvPr/>
        </p:nvPicPr>
        <p:blipFill rotWithShape="1">
          <a:blip r:embed="rId4">
            <a:alphaModFix/>
          </a:blip>
          <a:srcRect b="0" l="0" r="0" t="0"/>
          <a:stretch/>
        </p:blipFill>
        <p:spPr>
          <a:xfrm>
            <a:off x="98068" y="1567542"/>
            <a:ext cx="4168076" cy="2156027"/>
          </a:xfrm>
          <a:prstGeom prst="rect">
            <a:avLst/>
          </a:prstGeom>
          <a:noFill/>
          <a:ln>
            <a:noFill/>
          </a:ln>
        </p:spPr>
      </p:pic>
      <p:sp>
        <p:nvSpPr>
          <p:cNvPr id="462" name="Google Shape;462;p41"/>
          <p:cNvSpPr txBox="1"/>
          <p:nvPr/>
        </p:nvSpPr>
        <p:spPr>
          <a:xfrm>
            <a:off x="192610" y="3732266"/>
            <a:ext cx="4168076"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segmentation is trained to provide consistent feature vectors for multiple observations of the same point in 3D, dense point cloud around this point, and the text questions encoded to CLIP feature vectors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2"/>
          <p:cNvSpPr txBox="1"/>
          <p:nvPr>
            <p:ph idx="12" type="sldNum"/>
          </p:nvPr>
        </p:nvSpPr>
        <p:spPr>
          <a:xfrm>
            <a:off x="8456478" y="1296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468" name="Google Shape;468;p42"/>
          <p:cNvSpPr txBox="1"/>
          <p:nvPr>
            <p:ph type="title"/>
          </p:nvPr>
        </p:nvSpPr>
        <p:spPr>
          <a:xfrm>
            <a:off x="1052714" y="241683"/>
            <a:ext cx="8091286" cy="38679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600"/>
              <a:buNone/>
            </a:pPr>
            <a:r>
              <a:rPr b="1" i="0" lang="en" sz="2400" u="none" cap="none" strike="noStrike">
                <a:solidFill>
                  <a:srgbClr val="1AAD99"/>
                </a:solidFill>
                <a:latin typeface="Roboto"/>
                <a:ea typeface="Roboto"/>
                <a:cs typeface="Roboto"/>
                <a:sym typeface="Roboto"/>
              </a:rPr>
              <a:t>T2.4: Scene Representations for Localization and Mapping</a:t>
            </a:r>
            <a:endParaRPr/>
          </a:p>
        </p:txBody>
      </p:sp>
      <p:sp>
        <p:nvSpPr>
          <p:cNvPr id="469" name="Google Shape;469;p42"/>
          <p:cNvSpPr txBox="1"/>
          <p:nvPr/>
        </p:nvSpPr>
        <p:spPr>
          <a:xfrm>
            <a:off x="2113651" y="580250"/>
            <a:ext cx="7030500" cy="939000"/>
          </a:xfrm>
          <a:prstGeom prst="rect">
            <a:avLst/>
          </a:prstGeom>
          <a:noFill/>
          <a:ln>
            <a:noFill/>
          </a:ln>
        </p:spPr>
        <p:txBody>
          <a:bodyPr anchorCtr="0" anchor="t" bIns="45700" lIns="91425" spcFirstLastPara="1" rIns="91425" wrap="square" tIns="45700">
            <a:sp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Songyou Peng, Kyle</a:t>
            </a:r>
            <a:r>
              <a:rPr b="0" i="0" lang="en" sz="1100" u="none" cap="none" strike="noStrike">
                <a:solidFill>
                  <a:srgbClr val="000000"/>
                </a:solidFill>
                <a:latin typeface="Arial"/>
                <a:ea typeface="Arial"/>
                <a:cs typeface="Arial"/>
                <a:sym typeface="Arial"/>
              </a:rPr>
              <a:t> Gen</a:t>
            </a:r>
            <a:r>
              <a:rPr b="0" i="0" lang="en" sz="1100" u="none" cap="none" strike="noStrike">
                <a:solidFill>
                  <a:srgbClr val="000000"/>
                </a:solidFill>
                <a:latin typeface="Arial"/>
                <a:ea typeface="Arial"/>
                <a:cs typeface="Arial"/>
                <a:sym typeface="Arial"/>
              </a:rPr>
              <a:t>ova, Chiyu “Max” Jiang, Andrea Tagliasacchi, Marc Pollefeys, and Thomas Funkhouser. </a:t>
            </a:r>
            <a:r>
              <a:rPr b="1" i="0" lang="en" sz="1100" u="none" cap="none" strike="noStrike">
                <a:solidFill>
                  <a:srgbClr val="000000"/>
                </a:solidFill>
              </a:rPr>
              <a:t>Openscene: 3d scene understanding with open vocabularies.</a:t>
            </a:r>
            <a:r>
              <a:rPr b="0" i="0" lang="en" sz="1100" u="none" cap="none" strike="noStrike">
                <a:solidFill>
                  <a:srgbClr val="000000"/>
                </a:solidFill>
                <a:latin typeface="Arial"/>
                <a:ea typeface="Arial"/>
                <a:cs typeface="Arial"/>
                <a:sym typeface="Arial"/>
              </a:rPr>
              <a:t> </a:t>
            </a:r>
            <a:r>
              <a:rPr lang="en" sz="1100"/>
              <a:t>CVPR 2023</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SzPts val="1100"/>
              <a:buChar char="●"/>
            </a:pPr>
            <a:r>
              <a:rPr lang="en" sz="1100"/>
              <a:t>Kerr, J., Kim, C. M., Goldberg, K., Kanazawa, A., &amp; Tancik, M. (2023). </a:t>
            </a:r>
            <a:r>
              <a:rPr b="1" lang="en" sz="1100"/>
              <a:t>Lerf: Language embedded radiance fields.</a:t>
            </a:r>
            <a:r>
              <a:rPr lang="en" sz="1100"/>
              <a:t> In Proceedings of the IEEE/CVF International Conference on Computer Vision (pp. 19729-19739).</a:t>
            </a:r>
            <a:endParaRPr sz="1100"/>
          </a:p>
        </p:txBody>
      </p:sp>
      <p:pic>
        <p:nvPicPr>
          <p:cNvPr id="470" name="Google Shape;470;p42" title="LERF in hospital environment">
            <a:hlinkClick r:id="rId3"/>
          </p:cNvPr>
          <p:cNvPicPr preferRelativeResize="0"/>
          <p:nvPr/>
        </p:nvPicPr>
        <p:blipFill>
          <a:blip r:embed="rId4">
            <a:alphaModFix/>
          </a:blip>
          <a:stretch>
            <a:fillRect/>
          </a:stretch>
        </p:blipFill>
        <p:spPr>
          <a:xfrm>
            <a:off x="2896800" y="1554475"/>
            <a:ext cx="6159800" cy="3464875"/>
          </a:xfrm>
          <a:prstGeom prst="rect">
            <a:avLst/>
          </a:prstGeom>
          <a:noFill/>
          <a:ln>
            <a:noFill/>
          </a:ln>
        </p:spPr>
      </p:pic>
      <p:pic>
        <p:nvPicPr>
          <p:cNvPr descr="A red and blue dots on a black background&#10;&#10;Description automatically generated" id="471" name="Google Shape;471;p42"/>
          <p:cNvPicPr preferRelativeResize="0"/>
          <p:nvPr/>
        </p:nvPicPr>
        <p:blipFill rotWithShape="1">
          <a:blip r:embed="rId5">
            <a:alphaModFix/>
          </a:blip>
          <a:srcRect b="0" l="0" r="0" t="0"/>
          <a:stretch/>
        </p:blipFill>
        <p:spPr>
          <a:xfrm>
            <a:off x="145473" y="3256702"/>
            <a:ext cx="2580774" cy="1814400"/>
          </a:xfrm>
          <a:prstGeom prst="rect">
            <a:avLst/>
          </a:prstGeom>
          <a:noFill/>
          <a:ln>
            <a:noFill/>
          </a:ln>
        </p:spPr>
      </p:pic>
      <p:pic>
        <p:nvPicPr>
          <p:cNvPr descr="A floor plan of a house&#10;&#10;Description automatically generated" id="472" name="Google Shape;472;p42"/>
          <p:cNvPicPr preferRelativeResize="0"/>
          <p:nvPr/>
        </p:nvPicPr>
        <p:blipFill rotWithShape="1">
          <a:blip r:embed="rId6">
            <a:alphaModFix/>
          </a:blip>
          <a:srcRect b="0" l="0" r="0" t="0"/>
          <a:stretch/>
        </p:blipFill>
        <p:spPr>
          <a:xfrm>
            <a:off x="145475" y="628482"/>
            <a:ext cx="1968175" cy="2294394"/>
          </a:xfrm>
          <a:prstGeom prst="rect">
            <a:avLst/>
          </a:prstGeom>
          <a:noFill/>
          <a:ln>
            <a:noFill/>
          </a:ln>
        </p:spPr>
      </p:pic>
      <p:cxnSp>
        <p:nvCxnSpPr>
          <p:cNvPr id="473" name="Google Shape;473;p42"/>
          <p:cNvCxnSpPr/>
          <p:nvPr/>
        </p:nvCxnSpPr>
        <p:spPr>
          <a:xfrm flipH="1">
            <a:off x="2138950" y="730925"/>
            <a:ext cx="252600" cy="207000"/>
          </a:xfrm>
          <a:prstGeom prst="straightConnector1">
            <a:avLst/>
          </a:prstGeom>
          <a:noFill/>
          <a:ln cap="flat" cmpd="sng" w="9525">
            <a:solidFill>
              <a:schemeClr val="dk2"/>
            </a:solidFill>
            <a:prstDash val="solid"/>
            <a:round/>
            <a:headEnd len="med" w="med" type="none"/>
            <a:tailEnd len="med" w="med" type="stealth"/>
          </a:ln>
        </p:spPr>
      </p:cxnSp>
      <p:cxnSp>
        <p:nvCxnSpPr>
          <p:cNvPr id="474" name="Google Shape;474;p42"/>
          <p:cNvCxnSpPr/>
          <p:nvPr/>
        </p:nvCxnSpPr>
        <p:spPr>
          <a:xfrm>
            <a:off x="2391550" y="1074500"/>
            <a:ext cx="474900" cy="722400"/>
          </a:xfrm>
          <a:prstGeom prst="straightConnector1">
            <a:avLst/>
          </a:prstGeom>
          <a:noFill/>
          <a:ln cap="flat" cmpd="sng" w="9525">
            <a:solidFill>
              <a:schemeClr val="dk2"/>
            </a:solidFill>
            <a:prstDash val="solid"/>
            <a:round/>
            <a:headEnd len="med" w="med" type="none"/>
            <a:tailEnd len="med" w="med" type="stealth"/>
          </a:ln>
        </p:spPr>
      </p:cxnSp>
      <p:sp>
        <p:nvSpPr>
          <p:cNvPr id="475" name="Google Shape;475;p42"/>
          <p:cNvSpPr txBox="1"/>
          <p:nvPr/>
        </p:nvSpPr>
        <p:spPr>
          <a:xfrm>
            <a:off x="145475" y="28925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Query: "Where can I sit?"</a:t>
            </a:r>
            <a:endParaRPr/>
          </a:p>
        </p:txBody>
      </p:sp>
      <p:sp>
        <p:nvSpPr>
          <p:cNvPr id="476" name="Google Shape;476;p42"/>
          <p:cNvSpPr txBox="1"/>
          <p:nvPr/>
        </p:nvSpPr>
        <p:spPr>
          <a:xfrm>
            <a:off x="1457250" y="2592800"/>
            <a:ext cx="12690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Standard dataset</a:t>
            </a:r>
            <a:endParaRPr/>
          </a:p>
        </p:txBody>
      </p:sp>
      <p:sp>
        <p:nvSpPr>
          <p:cNvPr id="477" name="Google Shape;477;p42"/>
          <p:cNvSpPr txBox="1"/>
          <p:nvPr/>
        </p:nvSpPr>
        <p:spPr>
          <a:xfrm>
            <a:off x="1660200" y="4766225"/>
            <a:ext cx="12690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Hospital </a:t>
            </a:r>
            <a:r>
              <a:rPr lang="en" sz="1100"/>
              <a:t>dataset</a:t>
            </a:r>
            <a:endParaRPr/>
          </a:p>
        </p:txBody>
      </p:sp>
      <p:sp>
        <p:nvSpPr>
          <p:cNvPr id="478" name="Google Shape;478;p42"/>
          <p:cNvSpPr txBox="1"/>
          <p:nvPr/>
        </p:nvSpPr>
        <p:spPr>
          <a:xfrm>
            <a:off x="7895875" y="4717100"/>
            <a:ext cx="12690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Hospital dataset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3"/>
          <p:cNvSpPr txBox="1"/>
          <p:nvPr>
            <p:ph idx="12" type="sldNum"/>
          </p:nvPr>
        </p:nvSpPr>
        <p:spPr>
          <a:xfrm>
            <a:off x="8456476" y="129649"/>
            <a:ext cx="548698" cy="393598"/>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2"/>
                </a:solidFill>
                <a:latin typeface="Roboto"/>
                <a:ea typeface="Roboto"/>
                <a:cs typeface="Roboto"/>
                <a:sym typeface="Roboto"/>
              </a:rPr>
              <a:t>‹#›</a:t>
            </a:fld>
            <a:endParaRPr b="0" i="0" sz="1200" u="none" cap="none" strike="noStrike">
              <a:solidFill>
                <a:schemeClr val="dk2"/>
              </a:solidFill>
              <a:latin typeface="Roboto"/>
              <a:ea typeface="Roboto"/>
              <a:cs typeface="Roboto"/>
              <a:sym typeface="Roboto"/>
            </a:endParaRPr>
          </a:p>
        </p:txBody>
      </p:sp>
      <p:sp>
        <p:nvSpPr>
          <p:cNvPr id="484" name="Google Shape;484;p43"/>
          <p:cNvSpPr txBox="1"/>
          <p:nvPr/>
        </p:nvSpPr>
        <p:spPr>
          <a:xfrm>
            <a:off x="3333099" y="2094632"/>
            <a:ext cx="4314217" cy="9542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 sz="2800">
                <a:solidFill>
                  <a:srgbClr val="1AAD99"/>
                </a:solidFill>
                <a:latin typeface="Roboto"/>
                <a:ea typeface="Roboto"/>
                <a:cs typeface="Roboto"/>
                <a:sym typeface="Roboto"/>
              </a:rPr>
              <a:t>Environment Mapping and Self-localisation</a:t>
            </a:r>
            <a:endParaRPr b="0" i="0" sz="2800" u="none" cap="none" strike="noStrike">
              <a:solidFill>
                <a:schemeClr val="dk1"/>
              </a:solidFill>
              <a:latin typeface="Arial"/>
              <a:ea typeface="Arial"/>
              <a:cs typeface="Arial"/>
              <a:sym typeface="Arial"/>
            </a:endParaRPr>
          </a:p>
        </p:txBody>
      </p:sp>
      <p:sp>
        <p:nvSpPr>
          <p:cNvPr id="485" name="Google Shape;485;p43"/>
          <p:cNvSpPr txBox="1"/>
          <p:nvPr/>
        </p:nvSpPr>
        <p:spPr>
          <a:xfrm>
            <a:off x="119476" y="2243450"/>
            <a:ext cx="2416200" cy="585000"/>
          </a:xfrm>
          <a:prstGeom prst="rect">
            <a:avLst/>
          </a:prstGeom>
          <a:noFill/>
          <a:ln>
            <a:noFill/>
          </a:ln>
        </p:spPr>
        <p:txBody>
          <a:bodyPr anchorCtr="0" anchor="t" bIns="45700" lIns="91425" spcFirstLastPara="1" rIns="91425" wrap="square" tIns="45700">
            <a:spAutoFit/>
          </a:bodyPr>
          <a:lstStyle/>
          <a:p>
            <a:pPr indent="0" lvl="0" marL="146050" marR="0" rtl="0" algn="l">
              <a:lnSpc>
                <a:spcPct val="125454"/>
              </a:lnSpc>
              <a:spcBef>
                <a:spcPts val="0"/>
              </a:spcBef>
              <a:spcAft>
                <a:spcPts val="0"/>
              </a:spcAft>
              <a:buClr>
                <a:srgbClr val="000000"/>
              </a:buClr>
              <a:buSzPts val="3200"/>
              <a:buFont typeface="Arial"/>
              <a:buNone/>
            </a:pPr>
            <a:r>
              <a:rPr b="1" lang="en" sz="3200">
                <a:solidFill>
                  <a:schemeClr val="lt1"/>
                </a:solidFill>
                <a:latin typeface="Roboto"/>
                <a:ea typeface="Roboto"/>
                <a:cs typeface="Roboto"/>
                <a:sym typeface="Roboto"/>
              </a:rPr>
              <a:t>Questions?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2badb161e54_0_538"/>
          <p:cNvSpPr txBox="1"/>
          <p:nvPr>
            <p:ph type="title"/>
          </p:nvPr>
        </p:nvSpPr>
        <p:spPr>
          <a:xfrm>
            <a:off x="752271" y="234800"/>
            <a:ext cx="7407600" cy="674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2600"/>
              <a:buFont typeface="Arial"/>
              <a:buNone/>
            </a:pPr>
            <a:r>
              <a:rPr lang="en" sz="2400">
                <a:solidFill>
                  <a:srgbClr val="1AAD99"/>
                </a:solidFill>
              </a:rPr>
              <a:t>Environment Mapping and Self-localisation</a:t>
            </a:r>
            <a:endParaRPr sz="2400">
              <a:solidFill>
                <a:srgbClr val="38B577"/>
              </a:solidFill>
            </a:endParaRPr>
          </a:p>
        </p:txBody>
      </p:sp>
      <p:sp>
        <p:nvSpPr>
          <p:cNvPr id="75" name="Google Shape;75;g2badb161e54_0_538"/>
          <p:cNvSpPr txBox="1"/>
          <p:nvPr>
            <p:ph idx="1" type="body"/>
          </p:nvPr>
        </p:nvSpPr>
        <p:spPr>
          <a:xfrm>
            <a:off x="930729" y="799655"/>
            <a:ext cx="6523800" cy="4068300"/>
          </a:xfrm>
          <a:prstGeom prst="rect">
            <a:avLst/>
          </a:prstGeom>
          <a:noFill/>
          <a:ln>
            <a:noFill/>
          </a:ln>
        </p:spPr>
        <p:txBody>
          <a:bodyPr anchorCtr="0" anchor="t" bIns="0" lIns="0" spcFirstLastPara="1" rIns="0" wrap="square" tIns="0">
            <a:noAutofit/>
          </a:bodyPr>
          <a:lstStyle/>
          <a:p>
            <a:pPr indent="0" lvl="0" marL="101600" rtl="0" algn="l">
              <a:lnSpc>
                <a:spcPct val="100000"/>
              </a:lnSpc>
              <a:spcBef>
                <a:spcPts val="0"/>
              </a:spcBef>
              <a:spcAft>
                <a:spcPts val="0"/>
              </a:spcAft>
              <a:buClr>
                <a:schemeClr val="dk2"/>
              </a:buClr>
              <a:buSzPts val="2100"/>
              <a:buNone/>
            </a:pPr>
            <a:r>
              <a:rPr b="1" lang="en" sz="2800"/>
              <a:t>Objectives</a:t>
            </a:r>
            <a:endParaRPr/>
          </a:p>
          <a:p>
            <a:pPr indent="-355600" lvl="0" marL="457200" rtl="0" algn="l">
              <a:lnSpc>
                <a:spcPct val="100000"/>
              </a:lnSpc>
              <a:spcBef>
                <a:spcPts val="565"/>
              </a:spcBef>
              <a:spcAft>
                <a:spcPts val="0"/>
              </a:spcAft>
              <a:buClr>
                <a:schemeClr val="dk2"/>
              </a:buClr>
              <a:buSzPts val="1350"/>
              <a:buChar char="▪"/>
            </a:pPr>
            <a:r>
              <a:rPr lang="en" sz="1800"/>
              <a:t>Develop models, representations and algorithms for building and upgrading environment map with semantic annotations to support data simulations and robot self-localization.</a:t>
            </a:r>
            <a:br>
              <a:rPr lang="en" sz="1800"/>
            </a:br>
            <a:endParaRPr sz="1800"/>
          </a:p>
          <a:p>
            <a:pPr indent="0" lvl="0" marL="101600" rtl="0" algn="l">
              <a:lnSpc>
                <a:spcPct val="100000"/>
              </a:lnSpc>
              <a:spcBef>
                <a:spcPts val="565"/>
              </a:spcBef>
              <a:spcAft>
                <a:spcPts val="0"/>
              </a:spcAft>
              <a:buClr>
                <a:schemeClr val="dk2"/>
              </a:buClr>
              <a:buSzPts val="2100"/>
              <a:buNone/>
            </a:pPr>
            <a:r>
              <a:rPr b="1" lang="en" sz="2800"/>
              <a:t>Outcomes</a:t>
            </a:r>
            <a:endParaRPr/>
          </a:p>
          <a:p>
            <a:pPr indent="-314325" lvl="0" marL="457200" rtl="0" algn="l">
              <a:spcBef>
                <a:spcPts val="565"/>
              </a:spcBef>
              <a:spcAft>
                <a:spcPts val="0"/>
              </a:spcAft>
              <a:buClr>
                <a:schemeClr val="dk1"/>
              </a:buClr>
              <a:buSzPts val="1350"/>
              <a:buFont typeface="Arial"/>
              <a:buAutoNum type="arabicPeriod"/>
            </a:pPr>
            <a:r>
              <a:rPr lang="en" sz="1800"/>
              <a:t>Audio and visual data simulation </a:t>
            </a:r>
            <a:endParaRPr sz="1800"/>
          </a:p>
          <a:p>
            <a:pPr indent="-301625" lvl="0" marL="444500" rtl="0" algn="l">
              <a:lnSpc>
                <a:spcPct val="100000"/>
              </a:lnSpc>
              <a:spcBef>
                <a:spcPts val="565"/>
              </a:spcBef>
              <a:spcAft>
                <a:spcPts val="0"/>
              </a:spcAft>
              <a:buClr>
                <a:schemeClr val="dk1"/>
              </a:buClr>
              <a:buSzPts val="1350"/>
              <a:buFont typeface="Arial"/>
              <a:buAutoNum type="arabicPeriod"/>
            </a:pPr>
            <a:r>
              <a:rPr b="1" i="0" lang="en" sz="1800" u="none" cap="none" strike="noStrike">
                <a:solidFill>
                  <a:srgbClr val="3EB489"/>
                </a:solidFill>
              </a:rPr>
              <a:t>Robust localization from images</a:t>
            </a:r>
            <a:endParaRPr b="1" sz="1800">
              <a:solidFill>
                <a:srgbClr val="3EB489"/>
              </a:solidFill>
            </a:endParaRPr>
          </a:p>
          <a:p>
            <a:pPr indent="-301625" lvl="0" marL="444500" rtl="0" algn="l">
              <a:lnSpc>
                <a:spcPct val="100000"/>
              </a:lnSpc>
              <a:spcBef>
                <a:spcPts val="565"/>
              </a:spcBef>
              <a:spcAft>
                <a:spcPts val="0"/>
              </a:spcAft>
              <a:buClr>
                <a:schemeClr val="dk1"/>
              </a:buClr>
              <a:buSzPts val="1350"/>
              <a:buFont typeface="Arial"/>
              <a:buAutoNum type="arabicPeriod"/>
            </a:pPr>
            <a:r>
              <a:rPr b="1" lang="en" sz="1800">
                <a:solidFill>
                  <a:srgbClr val="3EB489"/>
                </a:solidFill>
              </a:rPr>
              <a:t>T</a:t>
            </a:r>
            <a:r>
              <a:rPr b="1" i="0" lang="en" sz="1800" u="none" cap="none" strike="noStrike">
                <a:solidFill>
                  <a:srgbClr val="3EB489"/>
                </a:solidFill>
              </a:rPr>
              <a:t>racking o</a:t>
            </a:r>
            <a:r>
              <a:rPr b="1" lang="en" sz="1800">
                <a:solidFill>
                  <a:srgbClr val="3EB489"/>
                </a:solidFill>
              </a:rPr>
              <a:t>f robot pose in real time</a:t>
            </a:r>
            <a:endParaRPr b="1" sz="1800"/>
          </a:p>
          <a:p>
            <a:pPr indent="-301625" lvl="0" marL="444500" rtl="0" algn="l">
              <a:lnSpc>
                <a:spcPct val="100000"/>
              </a:lnSpc>
              <a:spcBef>
                <a:spcPts val="565"/>
              </a:spcBef>
              <a:spcAft>
                <a:spcPts val="0"/>
              </a:spcAft>
              <a:buClr>
                <a:schemeClr val="dk1"/>
              </a:buClr>
              <a:buSzPts val="1350"/>
              <a:buFont typeface="Arial"/>
              <a:buAutoNum type="arabicPeriod"/>
            </a:pPr>
            <a:r>
              <a:rPr lang="en" sz="1800"/>
              <a:t>Scene representation for localization, mapping, and environment understanding</a:t>
            </a:r>
            <a:endParaRPr sz="1800"/>
          </a:p>
          <a:p>
            <a:pPr indent="0" lvl="0" marL="457200" rtl="0" algn="l">
              <a:lnSpc>
                <a:spcPct val="100000"/>
              </a:lnSpc>
              <a:spcBef>
                <a:spcPts val="565"/>
              </a:spcBef>
              <a:spcAft>
                <a:spcPts val="0"/>
              </a:spcAft>
              <a:buNone/>
            </a:pPr>
            <a:r>
              <a:t/>
            </a:r>
            <a:endParaRPr b="0" i="0" sz="1800" u="none" cap="none" strike="noStrike">
              <a:solidFill>
                <a:schemeClr val="dk1"/>
              </a:solidFill>
              <a:latin typeface="Roboto"/>
              <a:ea typeface="Roboto"/>
              <a:cs typeface="Roboto"/>
              <a:sym typeface="Roboto"/>
            </a:endParaRPr>
          </a:p>
          <a:p>
            <a:pPr indent="-198151" lvl="1" marL="842679" rtl="0" algn="l">
              <a:lnSpc>
                <a:spcPct val="100000"/>
              </a:lnSpc>
              <a:spcBef>
                <a:spcPts val="565"/>
              </a:spcBef>
              <a:spcAft>
                <a:spcPts val="0"/>
              </a:spcAft>
              <a:buClr>
                <a:schemeClr val="dk2"/>
              </a:buClr>
              <a:buSzPts val="1350"/>
              <a:buFont typeface="Noto Sans Symbols"/>
              <a:buNone/>
            </a:pPr>
            <a:r>
              <a:t/>
            </a:r>
            <a:endParaRPr sz="1800"/>
          </a:p>
        </p:txBody>
      </p:sp>
      <p:sp>
        <p:nvSpPr>
          <p:cNvPr id="76" name="Google Shape;76;g2badb161e54_0_538"/>
          <p:cNvSpPr txBox="1"/>
          <p:nvPr>
            <p:ph idx="12" type="sldNum"/>
          </p:nvPr>
        </p:nvSpPr>
        <p:spPr>
          <a:xfrm>
            <a:off x="8456476" y="129649"/>
            <a:ext cx="548700" cy="3936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2"/>
                </a:solidFill>
                <a:latin typeface="Roboto"/>
                <a:ea typeface="Roboto"/>
                <a:cs typeface="Roboto"/>
                <a:sym typeface="Roboto"/>
              </a:rPr>
              <a:t>‹#›</a:t>
            </a:fld>
            <a:endParaRPr b="0" i="0" sz="1200" u="none" cap="none" strike="noStrike">
              <a:solidFill>
                <a:schemeClr val="dk2"/>
              </a:solidFill>
              <a:latin typeface="Roboto"/>
              <a:ea typeface="Roboto"/>
              <a:cs typeface="Roboto"/>
              <a:sym typeface="Roboto"/>
            </a:endParaRPr>
          </a:p>
        </p:txBody>
      </p:sp>
      <p:pic>
        <p:nvPicPr>
          <p:cNvPr id="77" name="Google Shape;77;g2badb161e54_0_538"/>
          <p:cNvPicPr preferRelativeResize="0"/>
          <p:nvPr/>
        </p:nvPicPr>
        <p:blipFill rotWithShape="1">
          <a:blip r:embed="rId3">
            <a:alphaModFix/>
          </a:blip>
          <a:srcRect b="0" l="0" r="0" t="0"/>
          <a:stretch/>
        </p:blipFill>
        <p:spPr>
          <a:xfrm>
            <a:off x="7454521" y="1793392"/>
            <a:ext cx="1517749" cy="2926025"/>
          </a:xfrm>
          <a:prstGeom prst="rect">
            <a:avLst/>
          </a:prstGeom>
          <a:noFill/>
          <a:ln>
            <a:noFill/>
          </a:ln>
        </p:spPr>
      </p:pic>
      <p:sp>
        <p:nvSpPr>
          <p:cNvPr id="78" name="Google Shape;78;g2badb161e54_0_538"/>
          <p:cNvSpPr/>
          <p:nvPr/>
        </p:nvSpPr>
        <p:spPr>
          <a:xfrm>
            <a:off x="825350" y="3546000"/>
            <a:ext cx="4671300" cy="7404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5"/>
          <p:cNvSpPr txBox="1"/>
          <p:nvPr>
            <p:ph idx="12" type="sldNum"/>
          </p:nvPr>
        </p:nvSpPr>
        <p:spPr>
          <a:xfrm>
            <a:off x="8456474" y="129647"/>
            <a:ext cx="548696" cy="393597"/>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84" name="Google Shape;84;p5"/>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85" name="Google Shape;85;p5"/>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86" name="Google Shape;86;p5"/>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87" name="Google Shape;87;p5"/>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88" name="Google Shape;88;p5"/>
          <p:cNvSpPr/>
          <p:nvPr/>
        </p:nvSpPr>
        <p:spPr>
          <a:xfrm>
            <a:off x="13457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Simulation</a:t>
            </a:r>
            <a:endParaRPr b="1">
              <a:solidFill>
                <a:schemeClr val="lt1"/>
              </a:solidFill>
              <a:latin typeface="Karla"/>
              <a:ea typeface="Karla"/>
              <a:cs typeface="Karla"/>
              <a:sym typeface="Karla"/>
            </a:endParaRPr>
          </a:p>
        </p:txBody>
      </p:sp>
      <p:sp>
        <p:nvSpPr>
          <p:cNvPr id="89" name="Google Shape;89;p5"/>
          <p:cNvSpPr/>
          <p:nvPr/>
        </p:nvSpPr>
        <p:spPr>
          <a:xfrm>
            <a:off x="1045475" y="2176950"/>
            <a:ext cx="1419900" cy="705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 of the </a:t>
            </a:r>
            <a:r>
              <a:rPr lang="en">
                <a:latin typeface="Karla"/>
                <a:ea typeface="Karla"/>
                <a:cs typeface="Karla"/>
                <a:sym typeface="Karla"/>
              </a:rPr>
              <a:t>environment</a:t>
            </a:r>
            <a:endParaRPr>
              <a:latin typeface="Karla"/>
              <a:ea typeface="Karla"/>
              <a:cs typeface="Karla"/>
              <a:sym typeface="Karla"/>
            </a:endParaRPr>
          </a:p>
          <a:p>
            <a:pPr indent="0" lvl="0" marL="0" rtl="0" algn="ctr">
              <a:spcBef>
                <a:spcPts val="0"/>
              </a:spcBef>
              <a:spcAft>
                <a:spcPts val="0"/>
              </a:spcAft>
              <a:buNone/>
            </a:pPr>
            <a:r>
              <a:rPr lang="en">
                <a:latin typeface="Karla"/>
                <a:ea typeface="Karla"/>
                <a:cs typeface="Karla"/>
                <a:sym typeface="Karla"/>
              </a:rPr>
              <a:t>(Matterport)</a:t>
            </a:r>
            <a:endParaRPr>
              <a:latin typeface="Karla"/>
              <a:ea typeface="Karla"/>
              <a:cs typeface="Karla"/>
              <a:sym typeface="Karla"/>
            </a:endParaRPr>
          </a:p>
        </p:txBody>
      </p:sp>
      <p:sp>
        <p:nvSpPr>
          <p:cNvPr id="90" name="Google Shape;90;p5"/>
          <p:cNvSpPr/>
          <p:nvPr/>
        </p:nvSpPr>
        <p:spPr>
          <a:xfrm>
            <a:off x="211375" y="1347000"/>
            <a:ext cx="15585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Data collection</a:t>
            </a:r>
            <a:endParaRPr>
              <a:latin typeface="Karla"/>
              <a:ea typeface="Karla"/>
              <a:cs typeface="Karla"/>
              <a:sym typeface="Karla"/>
            </a:endParaRPr>
          </a:p>
        </p:txBody>
      </p:sp>
      <p:sp>
        <p:nvSpPr>
          <p:cNvPr id="91" name="Google Shape;91;p5"/>
          <p:cNvSpPr/>
          <p:nvPr/>
        </p:nvSpPr>
        <p:spPr>
          <a:xfrm>
            <a:off x="2267700" y="3076500"/>
            <a:ext cx="1419900" cy="705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Simulation of robot tasks</a:t>
            </a:r>
            <a:endParaRPr>
              <a:latin typeface="Karla"/>
              <a:ea typeface="Karla"/>
              <a:cs typeface="Karla"/>
              <a:sym typeface="Karla"/>
            </a:endParaRPr>
          </a:p>
          <a:p>
            <a:pPr indent="0" lvl="0" marL="0" rtl="0" algn="ctr">
              <a:spcBef>
                <a:spcPts val="0"/>
              </a:spcBef>
              <a:spcAft>
                <a:spcPts val="0"/>
              </a:spcAft>
              <a:buNone/>
            </a:pPr>
            <a:r>
              <a:rPr lang="en">
                <a:latin typeface="Karla"/>
                <a:ea typeface="Karla"/>
                <a:cs typeface="Karla"/>
                <a:sym typeface="Karla"/>
              </a:rPr>
              <a:t>(AI Habitat)</a:t>
            </a:r>
            <a:endParaRPr>
              <a:latin typeface="Karla"/>
              <a:ea typeface="Karla"/>
              <a:cs typeface="Karla"/>
              <a:sym typeface="Karla"/>
            </a:endParaRPr>
          </a:p>
        </p:txBody>
      </p:sp>
      <p:sp>
        <p:nvSpPr>
          <p:cNvPr id="92" name="Google Shape;92;p5"/>
          <p:cNvSpPr/>
          <p:nvPr/>
        </p:nvSpPr>
        <p:spPr>
          <a:xfrm>
            <a:off x="3811275" y="3535200"/>
            <a:ext cx="1472100" cy="91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Simulation of dynamic </a:t>
            </a:r>
            <a:r>
              <a:rPr lang="en">
                <a:latin typeface="Karla"/>
                <a:ea typeface="Karla"/>
                <a:cs typeface="Karla"/>
                <a:sym typeface="Karla"/>
              </a:rPr>
              <a:t>environment</a:t>
            </a:r>
            <a:endParaRPr>
              <a:latin typeface="Karla"/>
              <a:ea typeface="Karla"/>
              <a:cs typeface="Karla"/>
              <a:sym typeface="Karla"/>
            </a:endParaRPr>
          </a:p>
          <a:p>
            <a:pPr indent="0" lvl="0" marL="0" rtl="0" algn="ctr">
              <a:spcBef>
                <a:spcPts val="0"/>
              </a:spcBef>
              <a:spcAft>
                <a:spcPts val="0"/>
              </a:spcAft>
              <a:buNone/>
            </a:pPr>
            <a:r>
              <a:rPr lang="en">
                <a:latin typeface="Karla"/>
                <a:ea typeface="Karla"/>
                <a:cs typeface="Karla"/>
                <a:sym typeface="Karla"/>
              </a:rPr>
              <a:t>(D-InLoc++)</a:t>
            </a:r>
            <a:endParaRPr>
              <a:latin typeface="Karla"/>
              <a:ea typeface="Karla"/>
              <a:cs typeface="Karla"/>
              <a:sym typeface="Karla"/>
            </a:endParaRPr>
          </a:p>
        </p:txBody>
      </p:sp>
      <p:sp>
        <p:nvSpPr>
          <p:cNvPr id="93" name="Google Shape;93;p5"/>
          <p:cNvSpPr/>
          <p:nvPr/>
        </p:nvSpPr>
        <p:spPr>
          <a:xfrm>
            <a:off x="5642000" y="3879050"/>
            <a:ext cx="1472100" cy="91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Simulation of </a:t>
            </a:r>
            <a:r>
              <a:rPr lang="en">
                <a:latin typeface="Karla"/>
                <a:ea typeface="Karla"/>
                <a:cs typeface="Karla"/>
                <a:sym typeface="Karla"/>
              </a:rPr>
              <a:t>environment</a:t>
            </a:r>
            <a:r>
              <a:rPr lang="en">
                <a:latin typeface="Karla"/>
                <a:ea typeface="Karla"/>
                <a:cs typeface="Karla"/>
                <a:sym typeface="Karla"/>
              </a:rPr>
              <a:t> specific objects</a:t>
            </a:r>
            <a:endParaRPr>
              <a:latin typeface="Karla"/>
              <a:ea typeface="Karla"/>
              <a:cs typeface="Karla"/>
              <a:sym typeface="Karla"/>
            </a:endParaRPr>
          </a:p>
          <a:p>
            <a:pPr indent="0" lvl="0" marL="0" rtl="0" algn="ctr">
              <a:spcBef>
                <a:spcPts val="0"/>
              </a:spcBef>
              <a:spcAft>
                <a:spcPts val="0"/>
              </a:spcAft>
              <a:buNone/>
            </a:pPr>
            <a:r>
              <a:rPr lang="en">
                <a:latin typeface="Karla"/>
                <a:ea typeface="Karla"/>
                <a:cs typeface="Karla"/>
                <a:sym typeface="Karla"/>
              </a:rPr>
              <a:t>(MyGYM)</a:t>
            </a:r>
            <a:endParaRPr>
              <a:latin typeface="Karla"/>
              <a:ea typeface="Karla"/>
              <a:cs typeface="Karla"/>
              <a:sym typeface="Karla"/>
            </a:endParaRPr>
          </a:p>
        </p:txBody>
      </p:sp>
      <p:cxnSp>
        <p:nvCxnSpPr>
          <p:cNvPr id="94" name="Google Shape;94;p5"/>
          <p:cNvCxnSpPr>
            <a:stCxn id="88" idx="2"/>
            <a:endCxn id="90" idx="0"/>
          </p:cNvCxnSpPr>
          <p:nvPr/>
        </p:nvCxnSpPr>
        <p:spPr>
          <a:xfrm flipH="1">
            <a:off x="990725" y="641750"/>
            <a:ext cx="1065000" cy="705300"/>
          </a:xfrm>
          <a:prstGeom prst="straightConnector1">
            <a:avLst/>
          </a:prstGeom>
          <a:noFill/>
          <a:ln cap="flat" cmpd="sng" w="9525">
            <a:solidFill>
              <a:schemeClr val="dk2"/>
            </a:solidFill>
            <a:prstDash val="solid"/>
            <a:round/>
            <a:headEnd len="med" w="med" type="none"/>
            <a:tailEnd len="med" w="med" type="stealth"/>
          </a:ln>
        </p:spPr>
      </p:cxnSp>
      <p:cxnSp>
        <p:nvCxnSpPr>
          <p:cNvPr id="95" name="Google Shape;95;p5"/>
          <p:cNvCxnSpPr>
            <a:stCxn id="88" idx="2"/>
            <a:endCxn id="89" idx="0"/>
          </p:cNvCxnSpPr>
          <p:nvPr/>
        </p:nvCxnSpPr>
        <p:spPr>
          <a:xfrm flipH="1">
            <a:off x="1755425" y="641750"/>
            <a:ext cx="300300" cy="1535100"/>
          </a:xfrm>
          <a:prstGeom prst="straightConnector1">
            <a:avLst/>
          </a:prstGeom>
          <a:noFill/>
          <a:ln cap="flat" cmpd="sng" w="9525">
            <a:solidFill>
              <a:schemeClr val="dk2"/>
            </a:solidFill>
            <a:prstDash val="solid"/>
            <a:round/>
            <a:headEnd len="med" w="med" type="none"/>
            <a:tailEnd len="med" w="med" type="stealth"/>
          </a:ln>
        </p:spPr>
      </p:cxnSp>
      <p:cxnSp>
        <p:nvCxnSpPr>
          <p:cNvPr id="96" name="Google Shape;96;p5"/>
          <p:cNvCxnSpPr>
            <a:stCxn id="88" idx="2"/>
            <a:endCxn id="91" idx="0"/>
          </p:cNvCxnSpPr>
          <p:nvPr/>
        </p:nvCxnSpPr>
        <p:spPr>
          <a:xfrm>
            <a:off x="2055725" y="641750"/>
            <a:ext cx="921900" cy="2434800"/>
          </a:xfrm>
          <a:prstGeom prst="straightConnector1">
            <a:avLst/>
          </a:prstGeom>
          <a:noFill/>
          <a:ln cap="flat" cmpd="sng" w="9525">
            <a:solidFill>
              <a:schemeClr val="dk2"/>
            </a:solidFill>
            <a:prstDash val="solid"/>
            <a:round/>
            <a:headEnd len="med" w="med" type="none"/>
            <a:tailEnd len="med" w="med" type="stealth"/>
          </a:ln>
        </p:spPr>
      </p:cxnSp>
      <p:cxnSp>
        <p:nvCxnSpPr>
          <p:cNvPr id="97" name="Google Shape;97;p5"/>
          <p:cNvCxnSpPr>
            <a:stCxn id="88" idx="2"/>
            <a:endCxn id="92" idx="0"/>
          </p:cNvCxnSpPr>
          <p:nvPr/>
        </p:nvCxnSpPr>
        <p:spPr>
          <a:xfrm>
            <a:off x="2055725" y="641750"/>
            <a:ext cx="2491500" cy="2893500"/>
          </a:xfrm>
          <a:prstGeom prst="straightConnector1">
            <a:avLst/>
          </a:prstGeom>
          <a:noFill/>
          <a:ln cap="flat" cmpd="sng" w="9525">
            <a:solidFill>
              <a:schemeClr val="dk2"/>
            </a:solidFill>
            <a:prstDash val="solid"/>
            <a:round/>
            <a:headEnd len="med" w="med" type="none"/>
            <a:tailEnd len="med" w="med" type="stealth"/>
          </a:ln>
        </p:spPr>
      </p:cxnSp>
      <p:cxnSp>
        <p:nvCxnSpPr>
          <p:cNvPr id="98" name="Google Shape;98;p5"/>
          <p:cNvCxnSpPr>
            <a:stCxn id="88" idx="2"/>
            <a:endCxn id="93" idx="0"/>
          </p:cNvCxnSpPr>
          <p:nvPr/>
        </p:nvCxnSpPr>
        <p:spPr>
          <a:xfrm>
            <a:off x="2055725" y="641750"/>
            <a:ext cx="4322400" cy="32373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2badb161e54_0_95"/>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104" name="Google Shape;104;g2badb161e54_0_95"/>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105" name="Google Shape;105;g2badb161e54_0_95"/>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106" name="Google Shape;106;g2badb161e54_0_95"/>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107" name="Google Shape;107;g2badb161e54_0_95"/>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108" name="Google Shape;108;g2badb161e54_0_95"/>
          <p:cNvSpPr/>
          <p:nvPr/>
        </p:nvSpPr>
        <p:spPr>
          <a:xfrm>
            <a:off x="13457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Simulation</a:t>
            </a:r>
            <a:endParaRPr b="1">
              <a:solidFill>
                <a:schemeClr val="lt1"/>
              </a:solidFill>
              <a:latin typeface="Karla"/>
              <a:ea typeface="Karla"/>
              <a:cs typeface="Karla"/>
              <a:sym typeface="Karla"/>
            </a:endParaRPr>
          </a:p>
        </p:txBody>
      </p:sp>
      <p:pic>
        <p:nvPicPr>
          <p:cNvPr id="109" name="Google Shape;109;g2badb161e54_0_95"/>
          <p:cNvPicPr preferRelativeResize="0"/>
          <p:nvPr/>
        </p:nvPicPr>
        <p:blipFill rotWithShape="1">
          <a:blip r:embed="rId3">
            <a:alphaModFix/>
          </a:blip>
          <a:srcRect b="0" l="49867" r="0" t="0"/>
          <a:stretch/>
        </p:blipFill>
        <p:spPr>
          <a:xfrm>
            <a:off x="225550" y="2267225"/>
            <a:ext cx="2828200" cy="2780750"/>
          </a:xfrm>
          <a:prstGeom prst="rect">
            <a:avLst/>
          </a:prstGeom>
          <a:noFill/>
          <a:ln>
            <a:noFill/>
          </a:ln>
        </p:spPr>
      </p:pic>
      <p:sp>
        <p:nvSpPr>
          <p:cNvPr id="110" name="Google Shape;110;g2badb161e54_0_95"/>
          <p:cNvSpPr txBox="1"/>
          <p:nvPr/>
        </p:nvSpPr>
        <p:spPr>
          <a:xfrm>
            <a:off x="149350" y="719788"/>
            <a:ext cx="5001900" cy="1565400"/>
          </a:xfrm>
          <a:prstGeom prst="rect">
            <a:avLst/>
          </a:prstGeom>
          <a:noFill/>
          <a:ln>
            <a:noFill/>
          </a:ln>
        </p:spPr>
        <p:txBody>
          <a:bodyPr anchorCtr="0" anchor="t" bIns="91425" lIns="91425" spcFirstLastPara="1" rIns="91425" wrap="square" tIns="91425">
            <a:spAutoFit/>
          </a:bodyPr>
          <a:lstStyle/>
          <a:p>
            <a:pPr indent="-349250" lvl="0" marL="457200" rtl="0" algn="l">
              <a:spcBef>
                <a:spcPts val="565"/>
              </a:spcBef>
              <a:spcAft>
                <a:spcPts val="0"/>
              </a:spcAft>
              <a:buClr>
                <a:schemeClr val="dk2"/>
              </a:buClr>
              <a:buSzPts val="1250"/>
              <a:buFont typeface="Karla"/>
              <a:buChar char="▪"/>
            </a:pPr>
            <a:r>
              <a:rPr lang="en" sz="1700">
                <a:solidFill>
                  <a:schemeClr val="dk1"/>
                </a:solidFill>
                <a:latin typeface="Roboto"/>
                <a:ea typeface="Roboto"/>
                <a:cs typeface="Roboto"/>
                <a:sym typeface="Roboto"/>
              </a:rPr>
              <a:t>ARI cannot record patients, we cannot run all experiments in hospital (COVID19) </a:t>
            </a:r>
            <a:endParaRPr sz="1700">
              <a:solidFill>
                <a:schemeClr val="dk1"/>
              </a:solidFill>
              <a:latin typeface="Roboto"/>
              <a:ea typeface="Roboto"/>
              <a:cs typeface="Roboto"/>
              <a:sym typeface="Roboto"/>
            </a:endParaRPr>
          </a:p>
          <a:p>
            <a:pPr indent="-349250" lvl="0" marL="457200" rtl="0" algn="l">
              <a:spcBef>
                <a:spcPts val="565"/>
              </a:spcBef>
              <a:spcAft>
                <a:spcPts val="0"/>
              </a:spcAft>
              <a:buClr>
                <a:schemeClr val="dk2"/>
              </a:buClr>
              <a:buSzPts val="1250"/>
              <a:buFont typeface="Karla"/>
              <a:buChar char="▪"/>
            </a:pPr>
            <a:r>
              <a:rPr lang="en" sz="1700">
                <a:solidFill>
                  <a:schemeClr val="dk1"/>
                </a:solidFill>
                <a:latin typeface="Roboto"/>
                <a:ea typeface="Roboto"/>
                <a:cs typeface="Roboto"/>
                <a:sym typeface="Roboto"/>
              </a:rPr>
              <a:t>150+ of 360 deg RGB-D scans of hospital environment composed to dense model </a:t>
            </a:r>
            <a:br>
              <a:rPr lang="en" sz="1700">
                <a:solidFill>
                  <a:schemeClr val="dk1"/>
                </a:solidFill>
                <a:latin typeface="Roboto"/>
                <a:ea typeface="Roboto"/>
                <a:cs typeface="Roboto"/>
                <a:sym typeface="Roboto"/>
              </a:rPr>
            </a:br>
            <a:r>
              <a:rPr lang="en" sz="1700">
                <a:solidFill>
                  <a:schemeClr val="dk1"/>
                </a:solidFill>
                <a:latin typeface="Roboto"/>
                <a:ea typeface="Roboto"/>
                <a:cs typeface="Roboto"/>
                <a:sym typeface="Roboto"/>
              </a:rPr>
              <a:t>by Matterport</a:t>
            </a:r>
            <a:endParaRPr sz="1700">
              <a:solidFill>
                <a:schemeClr val="dk1"/>
              </a:solidFill>
              <a:latin typeface="Roboto"/>
              <a:ea typeface="Roboto"/>
              <a:cs typeface="Roboto"/>
              <a:sym typeface="Roboto"/>
            </a:endParaRPr>
          </a:p>
        </p:txBody>
      </p:sp>
      <p:pic>
        <p:nvPicPr>
          <p:cNvPr id="111" name="Google Shape;111;g2badb161e54_0_95"/>
          <p:cNvPicPr preferRelativeResize="0"/>
          <p:nvPr/>
        </p:nvPicPr>
        <p:blipFill>
          <a:blip r:embed="rId4">
            <a:alphaModFix/>
          </a:blip>
          <a:stretch>
            <a:fillRect/>
          </a:stretch>
        </p:blipFill>
        <p:spPr>
          <a:xfrm>
            <a:off x="3143525" y="2673425"/>
            <a:ext cx="5861651" cy="2397747"/>
          </a:xfrm>
          <a:prstGeom prst="rect">
            <a:avLst/>
          </a:prstGeom>
          <a:noFill/>
          <a:ln>
            <a:noFill/>
          </a:ln>
        </p:spPr>
      </p:pic>
      <p:pic>
        <p:nvPicPr>
          <p:cNvPr id="112" name="Google Shape;112;g2badb161e54_0_95"/>
          <p:cNvPicPr preferRelativeResize="0"/>
          <p:nvPr/>
        </p:nvPicPr>
        <p:blipFill>
          <a:blip r:embed="rId5">
            <a:alphaModFix/>
          </a:blip>
          <a:stretch>
            <a:fillRect/>
          </a:stretch>
        </p:blipFill>
        <p:spPr>
          <a:xfrm>
            <a:off x="5877724" y="717950"/>
            <a:ext cx="3127450" cy="1915500"/>
          </a:xfrm>
          <a:prstGeom prst="rect">
            <a:avLst/>
          </a:prstGeom>
          <a:noFill/>
          <a:ln>
            <a:noFill/>
          </a:ln>
        </p:spPr>
      </p:pic>
      <p:pic>
        <p:nvPicPr>
          <p:cNvPr id="113" name="Google Shape;113;g2badb161e54_0_95"/>
          <p:cNvPicPr preferRelativeResize="0"/>
          <p:nvPr/>
        </p:nvPicPr>
        <p:blipFill>
          <a:blip r:embed="rId6">
            <a:alphaModFix/>
          </a:blip>
          <a:stretch>
            <a:fillRect/>
          </a:stretch>
        </p:blipFill>
        <p:spPr>
          <a:xfrm>
            <a:off x="4648200" y="1247898"/>
            <a:ext cx="617775" cy="1324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badb161e54_0_5"/>
          <p:cNvSpPr/>
          <p:nvPr/>
        </p:nvSpPr>
        <p:spPr>
          <a:xfrm>
            <a:off x="769575" y="3520075"/>
            <a:ext cx="7794900" cy="1486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19" name="Google Shape;119;g2badb161e54_0_5"/>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120" name="Google Shape;120;g2badb161e54_0_5"/>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121" name="Google Shape;121;g2badb161e54_0_5"/>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122" name="Google Shape;122;g2badb161e54_0_5"/>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123" name="Google Shape;123;g2badb161e54_0_5"/>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124" name="Google Shape;124;g2badb161e54_0_5"/>
          <p:cNvSpPr/>
          <p:nvPr/>
        </p:nvSpPr>
        <p:spPr>
          <a:xfrm>
            <a:off x="13457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Simulation</a:t>
            </a:r>
            <a:endParaRPr b="1">
              <a:solidFill>
                <a:schemeClr val="lt1"/>
              </a:solidFill>
              <a:latin typeface="Karla"/>
              <a:ea typeface="Karla"/>
              <a:cs typeface="Karla"/>
              <a:sym typeface="Karla"/>
            </a:endParaRPr>
          </a:p>
        </p:txBody>
      </p:sp>
      <p:sp>
        <p:nvSpPr>
          <p:cNvPr id="125" name="Google Shape;125;g2badb161e54_0_5"/>
          <p:cNvSpPr txBox="1"/>
          <p:nvPr/>
        </p:nvSpPr>
        <p:spPr>
          <a:xfrm>
            <a:off x="162700" y="715788"/>
            <a:ext cx="5001900" cy="780600"/>
          </a:xfrm>
          <a:prstGeom prst="rect">
            <a:avLst/>
          </a:prstGeom>
          <a:noFill/>
          <a:ln>
            <a:noFill/>
          </a:ln>
        </p:spPr>
        <p:txBody>
          <a:bodyPr anchorCtr="0" anchor="t" bIns="91425" lIns="91425" spcFirstLastPara="1" rIns="91425" wrap="square" tIns="91425">
            <a:spAutoFit/>
          </a:bodyPr>
          <a:lstStyle/>
          <a:p>
            <a:pPr indent="-349250" lvl="0" marL="457200" rtl="0" algn="l">
              <a:spcBef>
                <a:spcPts val="565"/>
              </a:spcBef>
              <a:spcAft>
                <a:spcPts val="0"/>
              </a:spcAft>
              <a:buClr>
                <a:schemeClr val="dk2"/>
              </a:buClr>
              <a:buSzPts val="1250"/>
              <a:buFont typeface="Karla"/>
              <a:buChar char="▪"/>
            </a:pPr>
            <a:r>
              <a:rPr lang="en" sz="1700">
                <a:solidFill>
                  <a:schemeClr val="dk1"/>
                </a:solidFill>
                <a:latin typeface="Roboto"/>
                <a:ea typeface="Roboto"/>
                <a:cs typeface="Roboto"/>
                <a:sym typeface="Roboto"/>
              </a:rPr>
              <a:t>Simulation of robot moving in hospital</a:t>
            </a:r>
            <a:endParaRPr sz="1700">
              <a:solidFill>
                <a:schemeClr val="dk1"/>
              </a:solidFill>
              <a:latin typeface="Roboto"/>
              <a:ea typeface="Roboto"/>
              <a:cs typeface="Roboto"/>
              <a:sym typeface="Roboto"/>
            </a:endParaRPr>
          </a:p>
          <a:p>
            <a:pPr indent="-377825" lvl="0" marL="457200" rtl="0" algn="l">
              <a:spcBef>
                <a:spcPts val="565"/>
              </a:spcBef>
              <a:spcAft>
                <a:spcPts val="0"/>
              </a:spcAft>
              <a:buClr>
                <a:schemeClr val="dk1"/>
              </a:buClr>
              <a:buSzPts val="1700"/>
              <a:buFont typeface="Roboto"/>
              <a:buChar char="▪"/>
            </a:pPr>
            <a:r>
              <a:rPr lang="en" sz="1700">
                <a:solidFill>
                  <a:schemeClr val="dk1"/>
                </a:solidFill>
                <a:latin typeface="Roboto"/>
                <a:ea typeface="Roboto"/>
                <a:cs typeface="Roboto"/>
                <a:sym typeface="Roboto"/>
              </a:rPr>
              <a:t>Training data for segmentation</a:t>
            </a:r>
            <a:endParaRPr sz="1700">
              <a:solidFill>
                <a:schemeClr val="dk1"/>
              </a:solidFill>
              <a:latin typeface="Roboto"/>
              <a:ea typeface="Roboto"/>
              <a:cs typeface="Roboto"/>
              <a:sym typeface="Roboto"/>
            </a:endParaRPr>
          </a:p>
        </p:txBody>
      </p:sp>
      <p:sp>
        <p:nvSpPr>
          <p:cNvPr id="126" name="Google Shape;126;g2badb161e54_0_5"/>
          <p:cNvSpPr/>
          <p:nvPr/>
        </p:nvSpPr>
        <p:spPr>
          <a:xfrm>
            <a:off x="464775" y="1471000"/>
            <a:ext cx="1419900" cy="905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Hospital model</a:t>
            </a:r>
            <a:endParaRPr b="1">
              <a:solidFill>
                <a:schemeClr val="lt1"/>
              </a:solidFill>
              <a:latin typeface="Karla"/>
              <a:ea typeface="Karla"/>
              <a:cs typeface="Karla"/>
              <a:sym typeface="Karla"/>
            </a:endParaRPr>
          </a:p>
          <a:p>
            <a:pPr indent="0" lvl="0" marL="0" rtl="0" algn="ctr">
              <a:spcBef>
                <a:spcPts val="0"/>
              </a:spcBef>
              <a:spcAft>
                <a:spcPts val="0"/>
              </a:spcAft>
              <a:buNone/>
            </a:pPr>
            <a:r>
              <a:rPr b="1" lang="en">
                <a:solidFill>
                  <a:schemeClr val="lt1"/>
                </a:solidFill>
                <a:latin typeface="Karla"/>
                <a:ea typeface="Karla"/>
                <a:cs typeface="Karla"/>
                <a:sym typeface="Karla"/>
              </a:rPr>
              <a:t>(Matterport)</a:t>
            </a:r>
            <a:endParaRPr b="1">
              <a:solidFill>
                <a:schemeClr val="lt1"/>
              </a:solidFill>
              <a:latin typeface="Karla"/>
              <a:ea typeface="Karla"/>
              <a:cs typeface="Karla"/>
              <a:sym typeface="Karla"/>
            </a:endParaRPr>
          </a:p>
        </p:txBody>
      </p:sp>
      <p:sp>
        <p:nvSpPr>
          <p:cNvPr id="127" name="Google Shape;127;g2badb161e54_0_5"/>
          <p:cNvSpPr/>
          <p:nvPr/>
        </p:nvSpPr>
        <p:spPr>
          <a:xfrm>
            <a:off x="2507525" y="1471000"/>
            <a:ext cx="17766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Robot simulation</a:t>
            </a:r>
            <a:endParaRPr b="1">
              <a:solidFill>
                <a:schemeClr val="lt1"/>
              </a:solidFill>
              <a:latin typeface="Karla"/>
              <a:ea typeface="Karla"/>
              <a:cs typeface="Karla"/>
              <a:sym typeface="Karla"/>
            </a:endParaRPr>
          </a:p>
          <a:p>
            <a:pPr indent="0" lvl="0" marL="0" rtl="0" algn="ctr">
              <a:spcBef>
                <a:spcPts val="0"/>
              </a:spcBef>
              <a:spcAft>
                <a:spcPts val="0"/>
              </a:spcAft>
              <a:buNone/>
            </a:pPr>
            <a:r>
              <a:rPr b="1" lang="en">
                <a:solidFill>
                  <a:schemeClr val="lt1"/>
                </a:solidFill>
                <a:latin typeface="Karla"/>
                <a:ea typeface="Karla"/>
                <a:cs typeface="Karla"/>
                <a:sym typeface="Karla"/>
              </a:rPr>
              <a:t>(AI Habitat)</a:t>
            </a:r>
            <a:endParaRPr b="1">
              <a:solidFill>
                <a:schemeClr val="lt1"/>
              </a:solidFill>
              <a:latin typeface="Karla"/>
              <a:ea typeface="Karla"/>
              <a:cs typeface="Karla"/>
              <a:sym typeface="Karla"/>
            </a:endParaRPr>
          </a:p>
        </p:txBody>
      </p:sp>
      <p:sp>
        <p:nvSpPr>
          <p:cNvPr id="128" name="Google Shape;128;g2badb161e54_0_5"/>
          <p:cNvSpPr/>
          <p:nvPr/>
        </p:nvSpPr>
        <p:spPr>
          <a:xfrm>
            <a:off x="2507525" y="2120225"/>
            <a:ext cx="1776600" cy="11457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 map</a:t>
            </a:r>
            <a:endParaRPr b="1">
              <a:solidFill>
                <a:schemeClr val="lt1"/>
              </a:solidFill>
              <a:latin typeface="Karla"/>
              <a:ea typeface="Karla"/>
              <a:cs typeface="Karla"/>
              <a:sym typeface="Karla"/>
            </a:endParaRPr>
          </a:p>
          <a:p>
            <a:pPr indent="0" lvl="0" marL="0" rtl="0" algn="ctr">
              <a:spcBef>
                <a:spcPts val="0"/>
              </a:spcBef>
              <a:spcAft>
                <a:spcPts val="0"/>
              </a:spcAft>
              <a:buNone/>
            </a:pPr>
            <a:r>
              <a:rPr b="1" lang="en">
                <a:solidFill>
                  <a:schemeClr val="lt1"/>
                </a:solidFill>
                <a:latin typeface="Karla"/>
                <a:ea typeface="Karla"/>
                <a:cs typeface="Karla"/>
                <a:sym typeface="Karla"/>
              </a:rPr>
              <a:t>(dynamic </a:t>
            </a:r>
            <a:r>
              <a:rPr b="1" lang="en">
                <a:solidFill>
                  <a:schemeClr val="lt1"/>
                </a:solidFill>
                <a:latin typeface="Karla"/>
                <a:ea typeface="Karla"/>
                <a:cs typeface="Karla"/>
                <a:sym typeface="Karla"/>
              </a:rPr>
              <a:t>environments</a:t>
            </a:r>
            <a:r>
              <a:rPr b="1" lang="en">
                <a:solidFill>
                  <a:schemeClr val="lt1"/>
                </a:solidFill>
                <a:latin typeface="Karla"/>
                <a:ea typeface="Karla"/>
                <a:cs typeface="Karla"/>
                <a:sym typeface="Karla"/>
              </a:rPr>
              <a:t>)</a:t>
            </a:r>
            <a:endParaRPr b="1">
              <a:solidFill>
                <a:schemeClr val="lt1"/>
              </a:solidFill>
              <a:latin typeface="Karla"/>
              <a:ea typeface="Karla"/>
              <a:cs typeface="Karla"/>
              <a:sym typeface="Karla"/>
            </a:endParaRPr>
          </a:p>
        </p:txBody>
      </p:sp>
      <p:cxnSp>
        <p:nvCxnSpPr>
          <p:cNvPr id="129" name="Google Shape;129;g2badb161e54_0_5"/>
          <p:cNvCxnSpPr>
            <a:stCxn id="126" idx="3"/>
            <a:endCxn id="127" idx="1"/>
          </p:cNvCxnSpPr>
          <p:nvPr/>
        </p:nvCxnSpPr>
        <p:spPr>
          <a:xfrm flipH="1" rot="10800000">
            <a:off x="1884675" y="1727050"/>
            <a:ext cx="622800" cy="196500"/>
          </a:xfrm>
          <a:prstGeom prst="straightConnector1">
            <a:avLst/>
          </a:prstGeom>
          <a:noFill/>
          <a:ln cap="flat" cmpd="sng" w="9525">
            <a:solidFill>
              <a:schemeClr val="dk2"/>
            </a:solidFill>
            <a:prstDash val="solid"/>
            <a:round/>
            <a:headEnd len="med" w="med" type="none"/>
            <a:tailEnd len="med" w="med" type="stealth"/>
          </a:ln>
        </p:spPr>
      </p:cxnSp>
      <p:cxnSp>
        <p:nvCxnSpPr>
          <p:cNvPr id="130" name="Google Shape;130;g2badb161e54_0_5"/>
          <p:cNvCxnSpPr>
            <a:stCxn id="126" idx="3"/>
            <a:endCxn id="128" idx="1"/>
          </p:cNvCxnSpPr>
          <p:nvPr/>
        </p:nvCxnSpPr>
        <p:spPr>
          <a:xfrm>
            <a:off x="1884675" y="1923550"/>
            <a:ext cx="622800" cy="769500"/>
          </a:xfrm>
          <a:prstGeom prst="straightConnector1">
            <a:avLst/>
          </a:prstGeom>
          <a:noFill/>
          <a:ln cap="flat" cmpd="sng" w="9525">
            <a:solidFill>
              <a:schemeClr val="dk2"/>
            </a:solidFill>
            <a:prstDash val="solid"/>
            <a:round/>
            <a:headEnd len="med" w="med" type="none"/>
            <a:tailEnd len="med" w="med" type="stealth"/>
          </a:ln>
        </p:spPr>
      </p:cxnSp>
      <p:sp>
        <p:nvSpPr>
          <p:cNvPr id="131" name="Google Shape;131;g2badb161e54_0_5"/>
          <p:cNvSpPr txBox="1"/>
          <p:nvPr/>
        </p:nvSpPr>
        <p:spPr>
          <a:xfrm>
            <a:off x="286425" y="2376100"/>
            <a:ext cx="1776600" cy="446400"/>
          </a:xfrm>
          <a:prstGeom prst="rect">
            <a:avLst/>
          </a:prstGeom>
          <a:noFill/>
          <a:ln>
            <a:noFill/>
          </a:ln>
        </p:spPr>
        <p:txBody>
          <a:bodyPr anchorCtr="0" anchor="t" bIns="91425" lIns="91425" spcFirstLastPara="1" rIns="91425" wrap="square" tIns="91425">
            <a:spAutoFit/>
          </a:bodyPr>
          <a:lstStyle/>
          <a:p>
            <a:pPr indent="0" lvl="0" marL="0" rtl="0" algn="ctr">
              <a:spcBef>
                <a:spcPts val="565"/>
              </a:spcBef>
              <a:spcAft>
                <a:spcPts val="0"/>
              </a:spcAft>
              <a:buNone/>
            </a:pPr>
            <a:r>
              <a:rPr lang="en" sz="1700">
                <a:solidFill>
                  <a:schemeClr val="dk1"/>
                </a:solidFill>
                <a:latin typeface="Roboto"/>
                <a:ea typeface="Roboto"/>
                <a:cs typeface="Roboto"/>
                <a:sym typeface="Roboto"/>
              </a:rPr>
              <a:t>DATA</a:t>
            </a:r>
            <a:endParaRPr/>
          </a:p>
        </p:txBody>
      </p:sp>
      <p:cxnSp>
        <p:nvCxnSpPr>
          <p:cNvPr id="132" name="Google Shape;132;g2badb161e54_0_5"/>
          <p:cNvCxnSpPr>
            <a:stCxn id="127" idx="3"/>
          </p:cNvCxnSpPr>
          <p:nvPr/>
        </p:nvCxnSpPr>
        <p:spPr>
          <a:xfrm>
            <a:off x="4284125" y="1727050"/>
            <a:ext cx="325500" cy="300"/>
          </a:xfrm>
          <a:prstGeom prst="straightConnector1">
            <a:avLst/>
          </a:prstGeom>
          <a:noFill/>
          <a:ln cap="flat" cmpd="sng" w="9525">
            <a:solidFill>
              <a:schemeClr val="dk2"/>
            </a:solidFill>
            <a:prstDash val="solid"/>
            <a:round/>
            <a:headEnd len="med" w="med" type="none"/>
            <a:tailEnd len="med" w="med" type="stealth"/>
          </a:ln>
        </p:spPr>
      </p:cxnSp>
      <p:pic>
        <p:nvPicPr>
          <p:cNvPr id="133" name="Google Shape;133;g2badb161e54_0_5"/>
          <p:cNvPicPr preferRelativeResize="0"/>
          <p:nvPr/>
        </p:nvPicPr>
        <p:blipFill>
          <a:blip r:embed="rId3">
            <a:alphaModFix/>
          </a:blip>
          <a:stretch>
            <a:fillRect/>
          </a:stretch>
        </p:blipFill>
        <p:spPr>
          <a:xfrm>
            <a:off x="3396075" y="3549875"/>
            <a:ext cx="2536276" cy="1426649"/>
          </a:xfrm>
          <a:prstGeom prst="rect">
            <a:avLst/>
          </a:prstGeom>
          <a:noFill/>
          <a:ln>
            <a:noFill/>
          </a:ln>
        </p:spPr>
      </p:pic>
      <p:pic>
        <p:nvPicPr>
          <p:cNvPr id="134" name="Google Shape;134;g2badb161e54_0_5"/>
          <p:cNvPicPr preferRelativeResize="0"/>
          <p:nvPr/>
        </p:nvPicPr>
        <p:blipFill>
          <a:blip r:embed="rId4">
            <a:alphaModFix/>
          </a:blip>
          <a:stretch>
            <a:fillRect/>
          </a:stretch>
        </p:blipFill>
        <p:spPr>
          <a:xfrm>
            <a:off x="829925" y="3550150"/>
            <a:ext cx="2536276" cy="1426640"/>
          </a:xfrm>
          <a:prstGeom prst="rect">
            <a:avLst/>
          </a:prstGeom>
          <a:noFill/>
          <a:ln>
            <a:noFill/>
          </a:ln>
        </p:spPr>
      </p:pic>
      <p:cxnSp>
        <p:nvCxnSpPr>
          <p:cNvPr id="135" name="Google Shape;135;g2badb161e54_0_5"/>
          <p:cNvCxnSpPr>
            <a:stCxn id="128" idx="3"/>
            <a:endCxn id="133" idx="0"/>
          </p:cNvCxnSpPr>
          <p:nvPr/>
        </p:nvCxnSpPr>
        <p:spPr>
          <a:xfrm>
            <a:off x="4284125" y="2693075"/>
            <a:ext cx="380100" cy="856800"/>
          </a:xfrm>
          <a:prstGeom prst="straightConnector1">
            <a:avLst/>
          </a:prstGeom>
          <a:noFill/>
          <a:ln cap="flat" cmpd="sng" w="9525">
            <a:solidFill>
              <a:schemeClr val="dk2"/>
            </a:solidFill>
            <a:prstDash val="solid"/>
            <a:round/>
            <a:headEnd len="med" w="med" type="none"/>
            <a:tailEnd len="med" w="med" type="stealth"/>
          </a:ln>
        </p:spPr>
      </p:cxnSp>
      <p:pic>
        <p:nvPicPr>
          <p:cNvPr id="136" name="Google Shape;136;g2badb161e54_0_5"/>
          <p:cNvPicPr preferRelativeResize="0"/>
          <p:nvPr/>
        </p:nvPicPr>
        <p:blipFill>
          <a:blip r:embed="rId5">
            <a:alphaModFix/>
          </a:blip>
          <a:stretch>
            <a:fillRect/>
          </a:stretch>
        </p:blipFill>
        <p:spPr>
          <a:xfrm>
            <a:off x="5962237" y="3549875"/>
            <a:ext cx="2536276" cy="1426651"/>
          </a:xfrm>
          <a:prstGeom prst="rect">
            <a:avLst/>
          </a:prstGeom>
          <a:noFill/>
          <a:ln>
            <a:noFill/>
          </a:ln>
        </p:spPr>
      </p:pic>
      <p:pic>
        <p:nvPicPr>
          <p:cNvPr id="137" name="Google Shape;137;g2badb161e54_0_5" title="AI Habitat in hospital">
            <a:hlinkClick r:id="rId6"/>
          </p:cNvPr>
          <p:cNvPicPr preferRelativeResize="0"/>
          <p:nvPr/>
        </p:nvPicPr>
        <p:blipFill>
          <a:blip r:embed="rId7">
            <a:alphaModFix/>
          </a:blip>
          <a:stretch>
            <a:fillRect/>
          </a:stretch>
        </p:blipFill>
        <p:spPr>
          <a:xfrm>
            <a:off x="4616675" y="869600"/>
            <a:ext cx="4359889" cy="24524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pic>
        <p:nvPicPr>
          <p:cNvPr id="142" name="Google Shape;142;g2badb161e54_0_63"/>
          <p:cNvPicPr preferRelativeResize="0"/>
          <p:nvPr/>
        </p:nvPicPr>
        <p:blipFill rotWithShape="1">
          <a:blip r:embed="rId3">
            <a:alphaModFix/>
          </a:blip>
          <a:srcRect b="-6900" l="0" r="0" t="6899"/>
          <a:stretch/>
        </p:blipFill>
        <p:spPr>
          <a:xfrm>
            <a:off x="3345776" y="1202326"/>
            <a:ext cx="5578136" cy="2200050"/>
          </a:xfrm>
          <a:prstGeom prst="rect">
            <a:avLst/>
          </a:prstGeom>
          <a:noFill/>
          <a:ln>
            <a:noFill/>
          </a:ln>
        </p:spPr>
      </p:pic>
      <p:sp>
        <p:nvSpPr>
          <p:cNvPr id="143" name="Google Shape;143;g2badb161e54_0_63"/>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144" name="Google Shape;144;g2badb161e54_0_63"/>
          <p:cNvSpPr/>
          <p:nvPr/>
        </p:nvSpPr>
        <p:spPr>
          <a:xfrm>
            <a:off x="28484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Localization</a:t>
            </a:r>
            <a:endParaRPr>
              <a:latin typeface="Karla"/>
              <a:ea typeface="Karla"/>
              <a:cs typeface="Karla"/>
              <a:sym typeface="Karla"/>
            </a:endParaRPr>
          </a:p>
        </p:txBody>
      </p:sp>
      <p:sp>
        <p:nvSpPr>
          <p:cNvPr id="145" name="Google Shape;145;g2badb161e54_0_63"/>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146" name="Google Shape;146;g2badb161e54_0_63"/>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147" name="Google Shape;147;g2badb161e54_0_63"/>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148" name="Google Shape;148;g2badb161e54_0_63"/>
          <p:cNvSpPr/>
          <p:nvPr/>
        </p:nvSpPr>
        <p:spPr>
          <a:xfrm>
            <a:off x="1345775"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Simulation</a:t>
            </a:r>
            <a:endParaRPr b="1">
              <a:solidFill>
                <a:schemeClr val="lt1"/>
              </a:solidFill>
              <a:latin typeface="Karla"/>
              <a:ea typeface="Karla"/>
              <a:cs typeface="Karla"/>
              <a:sym typeface="Karla"/>
            </a:endParaRPr>
          </a:p>
        </p:txBody>
      </p:sp>
      <p:sp>
        <p:nvSpPr>
          <p:cNvPr id="149" name="Google Shape;149;g2badb161e54_0_63"/>
          <p:cNvSpPr/>
          <p:nvPr/>
        </p:nvSpPr>
        <p:spPr>
          <a:xfrm>
            <a:off x="2175400" y="1130025"/>
            <a:ext cx="1539900" cy="10497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Manipulation simulation</a:t>
            </a:r>
            <a:endParaRPr b="1">
              <a:solidFill>
                <a:schemeClr val="lt1"/>
              </a:solidFill>
              <a:latin typeface="Karla"/>
              <a:ea typeface="Karla"/>
              <a:cs typeface="Karla"/>
              <a:sym typeface="Karla"/>
            </a:endParaRPr>
          </a:p>
          <a:p>
            <a:pPr indent="0" lvl="0" marL="0" rtl="0" algn="ctr">
              <a:spcBef>
                <a:spcPts val="0"/>
              </a:spcBef>
              <a:spcAft>
                <a:spcPts val="0"/>
              </a:spcAft>
              <a:buNone/>
            </a:pPr>
            <a:r>
              <a:rPr b="1" lang="en">
                <a:solidFill>
                  <a:schemeClr val="lt1"/>
                </a:solidFill>
                <a:latin typeface="Karla"/>
                <a:ea typeface="Karla"/>
                <a:cs typeface="Karla"/>
                <a:sym typeface="Karla"/>
              </a:rPr>
              <a:t>(MyGYM)</a:t>
            </a:r>
            <a:endParaRPr b="1">
              <a:solidFill>
                <a:schemeClr val="lt1"/>
              </a:solidFill>
              <a:latin typeface="Karla"/>
              <a:ea typeface="Karla"/>
              <a:cs typeface="Karla"/>
              <a:sym typeface="Karla"/>
            </a:endParaRPr>
          </a:p>
        </p:txBody>
      </p:sp>
      <p:sp>
        <p:nvSpPr>
          <p:cNvPr id="150" name="Google Shape;150;g2badb161e54_0_63"/>
          <p:cNvSpPr/>
          <p:nvPr/>
        </p:nvSpPr>
        <p:spPr>
          <a:xfrm>
            <a:off x="396150" y="1202325"/>
            <a:ext cx="1419900" cy="905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Object models</a:t>
            </a:r>
            <a:endParaRPr b="1">
              <a:solidFill>
                <a:schemeClr val="lt1"/>
              </a:solidFill>
              <a:latin typeface="Karla"/>
              <a:ea typeface="Karla"/>
              <a:cs typeface="Karla"/>
              <a:sym typeface="Karla"/>
            </a:endParaRPr>
          </a:p>
          <a:p>
            <a:pPr indent="0" lvl="0" marL="0" rtl="0" algn="ctr">
              <a:spcBef>
                <a:spcPts val="0"/>
              </a:spcBef>
              <a:spcAft>
                <a:spcPts val="0"/>
              </a:spcAft>
              <a:buNone/>
            </a:pPr>
            <a:r>
              <a:rPr b="1" lang="en">
                <a:solidFill>
                  <a:schemeClr val="lt1"/>
                </a:solidFill>
                <a:latin typeface="Karla"/>
                <a:ea typeface="Karla"/>
                <a:cs typeface="Karla"/>
                <a:sym typeface="Karla"/>
              </a:rPr>
              <a:t>(Reality Capture)</a:t>
            </a:r>
            <a:endParaRPr b="1">
              <a:solidFill>
                <a:schemeClr val="lt1"/>
              </a:solidFill>
              <a:latin typeface="Karla"/>
              <a:ea typeface="Karla"/>
              <a:cs typeface="Karla"/>
              <a:sym typeface="Karla"/>
            </a:endParaRPr>
          </a:p>
        </p:txBody>
      </p:sp>
      <p:cxnSp>
        <p:nvCxnSpPr>
          <p:cNvPr id="151" name="Google Shape;151;g2badb161e54_0_63"/>
          <p:cNvCxnSpPr>
            <a:stCxn id="150" idx="3"/>
            <a:endCxn id="149" idx="1"/>
          </p:cNvCxnSpPr>
          <p:nvPr/>
        </p:nvCxnSpPr>
        <p:spPr>
          <a:xfrm>
            <a:off x="1816050" y="1654875"/>
            <a:ext cx="359400" cy="0"/>
          </a:xfrm>
          <a:prstGeom prst="straightConnector1">
            <a:avLst/>
          </a:prstGeom>
          <a:noFill/>
          <a:ln cap="flat" cmpd="sng" w="9525">
            <a:solidFill>
              <a:schemeClr val="dk2"/>
            </a:solidFill>
            <a:prstDash val="solid"/>
            <a:round/>
            <a:headEnd len="med" w="med" type="none"/>
            <a:tailEnd len="med" w="med" type="stealth"/>
          </a:ln>
        </p:spPr>
      </p:cxnSp>
      <p:sp>
        <p:nvSpPr>
          <p:cNvPr id="152" name="Google Shape;152;g2badb161e54_0_63"/>
          <p:cNvSpPr txBox="1"/>
          <p:nvPr/>
        </p:nvSpPr>
        <p:spPr>
          <a:xfrm>
            <a:off x="217800" y="2100675"/>
            <a:ext cx="1776600" cy="446400"/>
          </a:xfrm>
          <a:prstGeom prst="rect">
            <a:avLst/>
          </a:prstGeom>
          <a:noFill/>
          <a:ln>
            <a:noFill/>
          </a:ln>
        </p:spPr>
        <p:txBody>
          <a:bodyPr anchorCtr="0" anchor="t" bIns="91425" lIns="91425" spcFirstLastPara="1" rIns="91425" wrap="square" tIns="91425">
            <a:spAutoFit/>
          </a:bodyPr>
          <a:lstStyle/>
          <a:p>
            <a:pPr indent="0" lvl="0" marL="0" rtl="0" algn="ctr">
              <a:spcBef>
                <a:spcPts val="565"/>
              </a:spcBef>
              <a:spcAft>
                <a:spcPts val="0"/>
              </a:spcAft>
              <a:buNone/>
            </a:pPr>
            <a:r>
              <a:rPr lang="en" sz="1700">
                <a:solidFill>
                  <a:schemeClr val="dk1"/>
                </a:solidFill>
                <a:latin typeface="Roboto"/>
                <a:ea typeface="Roboto"/>
                <a:cs typeface="Roboto"/>
                <a:sym typeface="Roboto"/>
              </a:rPr>
              <a:t>DATA</a:t>
            </a:r>
            <a:endParaRPr/>
          </a:p>
        </p:txBody>
      </p:sp>
      <p:sp>
        <p:nvSpPr>
          <p:cNvPr id="153" name="Google Shape;153;g2badb161e54_0_63"/>
          <p:cNvSpPr txBox="1"/>
          <p:nvPr/>
        </p:nvSpPr>
        <p:spPr>
          <a:xfrm>
            <a:off x="162700" y="715788"/>
            <a:ext cx="5001900" cy="446400"/>
          </a:xfrm>
          <a:prstGeom prst="rect">
            <a:avLst/>
          </a:prstGeom>
          <a:noFill/>
          <a:ln>
            <a:noFill/>
          </a:ln>
        </p:spPr>
        <p:txBody>
          <a:bodyPr anchorCtr="0" anchor="t" bIns="91425" lIns="91425" spcFirstLastPara="1" rIns="91425" wrap="square" tIns="91425">
            <a:spAutoFit/>
          </a:bodyPr>
          <a:lstStyle/>
          <a:p>
            <a:pPr indent="-377825" lvl="0" marL="457200" rtl="0" algn="l">
              <a:spcBef>
                <a:spcPts val="565"/>
              </a:spcBef>
              <a:spcAft>
                <a:spcPts val="0"/>
              </a:spcAft>
              <a:buClr>
                <a:schemeClr val="dk1"/>
              </a:buClr>
              <a:buSzPts val="1700"/>
              <a:buFont typeface="Roboto"/>
              <a:buChar char="▪"/>
            </a:pPr>
            <a:r>
              <a:rPr lang="en" sz="1700">
                <a:solidFill>
                  <a:schemeClr val="dk1"/>
                </a:solidFill>
                <a:latin typeface="Roboto"/>
                <a:ea typeface="Roboto"/>
                <a:cs typeface="Roboto"/>
                <a:sym typeface="Roboto"/>
              </a:rPr>
              <a:t>Training data for robust 2D segmentation</a:t>
            </a:r>
            <a:endParaRPr sz="1700">
              <a:solidFill>
                <a:schemeClr val="dk1"/>
              </a:solidFill>
              <a:latin typeface="Roboto"/>
              <a:ea typeface="Roboto"/>
              <a:cs typeface="Roboto"/>
              <a:sym typeface="Roboto"/>
            </a:endParaRPr>
          </a:p>
        </p:txBody>
      </p:sp>
      <p:pic>
        <p:nvPicPr>
          <p:cNvPr id="154" name="Google Shape;154;g2badb161e54_0_63"/>
          <p:cNvPicPr preferRelativeResize="0"/>
          <p:nvPr/>
        </p:nvPicPr>
        <p:blipFill>
          <a:blip r:embed="rId4">
            <a:alphaModFix/>
          </a:blip>
          <a:stretch>
            <a:fillRect/>
          </a:stretch>
        </p:blipFill>
        <p:spPr>
          <a:xfrm>
            <a:off x="6913300" y="804087"/>
            <a:ext cx="1677025" cy="312100"/>
          </a:xfrm>
          <a:prstGeom prst="rect">
            <a:avLst/>
          </a:prstGeom>
          <a:noFill/>
          <a:ln>
            <a:noFill/>
          </a:ln>
        </p:spPr>
      </p:pic>
      <p:pic>
        <p:nvPicPr>
          <p:cNvPr id="155" name="Google Shape;155;g2badb161e54_0_63"/>
          <p:cNvPicPr preferRelativeResize="0"/>
          <p:nvPr/>
        </p:nvPicPr>
        <p:blipFill>
          <a:blip r:embed="rId5">
            <a:alphaModFix/>
          </a:blip>
          <a:stretch>
            <a:fillRect/>
          </a:stretch>
        </p:blipFill>
        <p:spPr>
          <a:xfrm>
            <a:off x="304700" y="2553825"/>
            <a:ext cx="2713748" cy="2036425"/>
          </a:xfrm>
          <a:prstGeom prst="rect">
            <a:avLst/>
          </a:prstGeom>
          <a:noFill/>
          <a:ln>
            <a:noFill/>
          </a:ln>
        </p:spPr>
      </p:pic>
      <p:pic>
        <p:nvPicPr>
          <p:cNvPr id="156" name="Google Shape;156;g2badb161e54_0_63"/>
          <p:cNvPicPr preferRelativeResize="0"/>
          <p:nvPr/>
        </p:nvPicPr>
        <p:blipFill rotWithShape="1">
          <a:blip r:embed="rId6">
            <a:alphaModFix/>
          </a:blip>
          <a:srcRect b="7691" l="0" r="0" t="66456"/>
          <a:stretch/>
        </p:blipFill>
        <p:spPr>
          <a:xfrm>
            <a:off x="3202275" y="3131600"/>
            <a:ext cx="5865150" cy="1407105"/>
          </a:xfrm>
          <a:prstGeom prst="rect">
            <a:avLst/>
          </a:prstGeom>
          <a:noFill/>
          <a:ln>
            <a:noFill/>
          </a:ln>
        </p:spPr>
      </p:pic>
      <p:sp>
        <p:nvSpPr>
          <p:cNvPr id="157" name="Google Shape;157;g2badb161e54_0_63"/>
          <p:cNvSpPr txBox="1"/>
          <p:nvPr/>
        </p:nvSpPr>
        <p:spPr>
          <a:xfrm>
            <a:off x="3964775" y="4312375"/>
            <a:ext cx="5143500" cy="31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Karla"/>
                <a:ea typeface="Karla"/>
                <a:cs typeface="Karla"/>
                <a:sym typeface="Karla"/>
              </a:rPr>
              <a:t>YOLACT segmentation on hospital images</a:t>
            </a:r>
            <a:endParaRPr sz="2000">
              <a:solidFill>
                <a:schemeClr val="dk1"/>
              </a:solidFill>
              <a:latin typeface="Karla"/>
              <a:ea typeface="Karla"/>
              <a:cs typeface="Karla"/>
              <a:sym typeface="Karl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badb161e54_0_36"/>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163" name="Google Shape;163;g2badb161e54_0_36"/>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164" name="Google Shape;164;g2badb161e54_0_36"/>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165" name="Google Shape;165;g2badb161e54_0_36"/>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166" name="Google Shape;166;g2badb161e54_0_36"/>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167" name="Google Shape;167;g2badb161e54_0_36"/>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sp>
        <p:nvSpPr>
          <p:cNvPr id="168" name="Google Shape;168;g2badb161e54_0_36"/>
          <p:cNvSpPr/>
          <p:nvPr/>
        </p:nvSpPr>
        <p:spPr>
          <a:xfrm>
            <a:off x="1071875" y="149170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Image retrieval</a:t>
            </a:r>
            <a:endParaRPr>
              <a:latin typeface="Karla"/>
              <a:ea typeface="Karla"/>
              <a:cs typeface="Karla"/>
              <a:sym typeface="Karla"/>
            </a:endParaRPr>
          </a:p>
        </p:txBody>
      </p:sp>
      <p:sp>
        <p:nvSpPr>
          <p:cNvPr id="169" name="Google Shape;169;g2badb161e54_0_36"/>
          <p:cNvSpPr/>
          <p:nvPr/>
        </p:nvSpPr>
        <p:spPr>
          <a:xfrm>
            <a:off x="330850" y="2448175"/>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NetVLAD</a:t>
            </a:r>
            <a:endParaRPr>
              <a:latin typeface="Karla"/>
              <a:ea typeface="Karla"/>
              <a:cs typeface="Karla"/>
              <a:sym typeface="Karla"/>
            </a:endParaRPr>
          </a:p>
        </p:txBody>
      </p:sp>
      <p:sp>
        <p:nvSpPr>
          <p:cNvPr id="170" name="Google Shape;170;g2badb161e54_0_36"/>
          <p:cNvSpPr/>
          <p:nvPr/>
        </p:nvSpPr>
        <p:spPr>
          <a:xfrm>
            <a:off x="1402175" y="307280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SENet</a:t>
            </a:r>
            <a:endParaRPr>
              <a:latin typeface="Karla"/>
              <a:ea typeface="Karla"/>
              <a:cs typeface="Karla"/>
              <a:sym typeface="Karla"/>
            </a:endParaRPr>
          </a:p>
        </p:txBody>
      </p:sp>
      <p:sp>
        <p:nvSpPr>
          <p:cNvPr id="171" name="Google Shape;171;g2badb161e54_0_36"/>
          <p:cNvSpPr/>
          <p:nvPr/>
        </p:nvSpPr>
        <p:spPr>
          <a:xfrm>
            <a:off x="3969850" y="149170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InLoc</a:t>
            </a:r>
            <a:endParaRPr>
              <a:latin typeface="Karla"/>
              <a:ea typeface="Karla"/>
              <a:cs typeface="Karla"/>
              <a:sym typeface="Karla"/>
            </a:endParaRPr>
          </a:p>
        </p:txBody>
      </p:sp>
      <p:sp>
        <p:nvSpPr>
          <p:cNvPr id="172" name="Google Shape;172;g2badb161e54_0_36"/>
          <p:cNvSpPr/>
          <p:nvPr/>
        </p:nvSpPr>
        <p:spPr>
          <a:xfrm>
            <a:off x="3165775" y="2499225"/>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D-InLoc++</a:t>
            </a:r>
            <a:endParaRPr>
              <a:latin typeface="Karla"/>
              <a:ea typeface="Karla"/>
              <a:cs typeface="Karla"/>
              <a:sym typeface="Karla"/>
            </a:endParaRPr>
          </a:p>
        </p:txBody>
      </p:sp>
      <p:sp>
        <p:nvSpPr>
          <p:cNvPr id="173" name="Google Shape;173;g2badb161e54_0_36"/>
          <p:cNvSpPr/>
          <p:nvPr/>
        </p:nvSpPr>
        <p:spPr>
          <a:xfrm>
            <a:off x="4440550" y="313970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Semantic InLoc</a:t>
            </a:r>
            <a:endParaRPr>
              <a:latin typeface="Karla"/>
              <a:ea typeface="Karla"/>
              <a:cs typeface="Karla"/>
              <a:sym typeface="Karla"/>
            </a:endParaRPr>
          </a:p>
        </p:txBody>
      </p:sp>
      <p:sp>
        <p:nvSpPr>
          <p:cNvPr id="174" name="Google Shape;174;g2badb161e54_0_36"/>
          <p:cNvSpPr/>
          <p:nvPr/>
        </p:nvSpPr>
        <p:spPr>
          <a:xfrm>
            <a:off x="6854175" y="1491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Hierarchical localization</a:t>
            </a:r>
            <a:endParaRPr>
              <a:latin typeface="Karla"/>
              <a:ea typeface="Karla"/>
              <a:cs typeface="Karla"/>
              <a:sym typeface="Karla"/>
            </a:endParaRPr>
          </a:p>
        </p:txBody>
      </p:sp>
      <p:sp>
        <p:nvSpPr>
          <p:cNvPr id="175" name="Google Shape;175;g2badb161e54_0_36"/>
          <p:cNvSpPr/>
          <p:nvPr/>
        </p:nvSpPr>
        <p:spPr>
          <a:xfrm>
            <a:off x="6249625" y="2720700"/>
            <a:ext cx="16074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SENet</a:t>
            </a:r>
            <a:endParaRPr>
              <a:latin typeface="Karla"/>
              <a:ea typeface="Karla"/>
              <a:cs typeface="Karla"/>
              <a:sym typeface="Karla"/>
            </a:endParaRPr>
          </a:p>
          <a:p>
            <a:pPr indent="0" lvl="0" marL="0" rtl="0" algn="ctr">
              <a:spcBef>
                <a:spcPts val="0"/>
              </a:spcBef>
              <a:spcAft>
                <a:spcPts val="0"/>
              </a:spcAft>
              <a:buNone/>
            </a:pPr>
            <a:r>
              <a:rPr i="1" lang="en">
                <a:latin typeface="Karla"/>
                <a:ea typeface="Karla"/>
                <a:cs typeface="Karla"/>
                <a:sym typeface="Karla"/>
              </a:rPr>
              <a:t>(Image retrieval)</a:t>
            </a:r>
            <a:endParaRPr i="1">
              <a:latin typeface="Karla"/>
              <a:ea typeface="Karla"/>
              <a:cs typeface="Karla"/>
              <a:sym typeface="Karla"/>
            </a:endParaRPr>
          </a:p>
        </p:txBody>
      </p:sp>
      <p:sp>
        <p:nvSpPr>
          <p:cNvPr id="176" name="Google Shape;176;g2badb161e54_0_36"/>
          <p:cNvSpPr/>
          <p:nvPr/>
        </p:nvSpPr>
        <p:spPr>
          <a:xfrm>
            <a:off x="7419075" y="3313438"/>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Multiview localization</a:t>
            </a:r>
            <a:endParaRPr>
              <a:latin typeface="Karla"/>
              <a:ea typeface="Karla"/>
              <a:cs typeface="Karla"/>
              <a:sym typeface="Karla"/>
            </a:endParaRPr>
          </a:p>
        </p:txBody>
      </p:sp>
      <p:cxnSp>
        <p:nvCxnSpPr>
          <p:cNvPr id="177" name="Google Shape;177;g2badb161e54_0_36"/>
          <p:cNvCxnSpPr>
            <a:stCxn id="163" idx="2"/>
            <a:endCxn id="168" idx="0"/>
          </p:cNvCxnSpPr>
          <p:nvPr/>
        </p:nvCxnSpPr>
        <p:spPr>
          <a:xfrm flipH="1">
            <a:off x="1781800" y="641750"/>
            <a:ext cx="1776600" cy="849900"/>
          </a:xfrm>
          <a:prstGeom prst="straightConnector1">
            <a:avLst/>
          </a:prstGeom>
          <a:noFill/>
          <a:ln cap="flat" cmpd="sng" w="9525">
            <a:solidFill>
              <a:schemeClr val="dk2"/>
            </a:solidFill>
            <a:prstDash val="solid"/>
            <a:round/>
            <a:headEnd len="med" w="med" type="none"/>
            <a:tailEnd len="med" w="med" type="stealth"/>
          </a:ln>
        </p:spPr>
      </p:cxnSp>
      <p:cxnSp>
        <p:nvCxnSpPr>
          <p:cNvPr id="178" name="Google Shape;178;g2badb161e54_0_36"/>
          <p:cNvCxnSpPr>
            <a:stCxn id="168" idx="2"/>
            <a:endCxn id="169" idx="0"/>
          </p:cNvCxnSpPr>
          <p:nvPr/>
        </p:nvCxnSpPr>
        <p:spPr>
          <a:xfrm flipH="1">
            <a:off x="1040825" y="2003800"/>
            <a:ext cx="741000" cy="444300"/>
          </a:xfrm>
          <a:prstGeom prst="straightConnector1">
            <a:avLst/>
          </a:prstGeom>
          <a:noFill/>
          <a:ln cap="flat" cmpd="sng" w="9525">
            <a:solidFill>
              <a:schemeClr val="dk2"/>
            </a:solidFill>
            <a:prstDash val="solid"/>
            <a:round/>
            <a:headEnd len="med" w="med" type="none"/>
            <a:tailEnd len="med" w="med" type="stealth"/>
          </a:ln>
        </p:spPr>
      </p:cxnSp>
      <p:cxnSp>
        <p:nvCxnSpPr>
          <p:cNvPr id="179" name="Google Shape;179;g2badb161e54_0_36"/>
          <p:cNvCxnSpPr>
            <a:stCxn id="168" idx="2"/>
            <a:endCxn id="170" idx="0"/>
          </p:cNvCxnSpPr>
          <p:nvPr/>
        </p:nvCxnSpPr>
        <p:spPr>
          <a:xfrm>
            <a:off x="1781825" y="2003800"/>
            <a:ext cx="330300" cy="1068900"/>
          </a:xfrm>
          <a:prstGeom prst="straightConnector1">
            <a:avLst/>
          </a:prstGeom>
          <a:noFill/>
          <a:ln cap="flat" cmpd="sng" w="9525">
            <a:solidFill>
              <a:schemeClr val="dk2"/>
            </a:solidFill>
            <a:prstDash val="solid"/>
            <a:round/>
            <a:headEnd len="med" w="med" type="none"/>
            <a:tailEnd len="med" w="med" type="stealth"/>
          </a:ln>
        </p:spPr>
      </p:cxnSp>
      <p:cxnSp>
        <p:nvCxnSpPr>
          <p:cNvPr id="180" name="Google Shape;180;g2badb161e54_0_36"/>
          <p:cNvCxnSpPr>
            <a:stCxn id="163" idx="2"/>
            <a:endCxn id="171" idx="0"/>
          </p:cNvCxnSpPr>
          <p:nvPr/>
        </p:nvCxnSpPr>
        <p:spPr>
          <a:xfrm>
            <a:off x="3558400" y="641750"/>
            <a:ext cx="1121400" cy="849900"/>
          </a:xfrm>
          <a:prstGeom prst="straightConnector1">
            <a:avLst/>
          </a:prstGeom>
          <a:noFill/>
          <a:ln cap="flat" cmpd="sng" w="9525">
            <a:solidFill>
              <a:schemeClr val="dk2"/>
            </a:solidFill>
            <a:prstDash val="solid"/>
            <a:round/>
            <a:headEnd len="med" w="med" type="none"/>
            <a:tailEnd len="med" w="med" type="stealth"/>
          </a:ln>
        </p:spPr>
      </p:cxnSp>
      <p:cxnSp>
        <p:nvCxnSpPr>
          <p:cNvPr id="181" name="Google Shape;181;g2badb161e54_0_36"/>
          <p:cNvCxnSpPr>
            <a:stCxn id="171" idx="2"/>
            <a:endCxn id="172" idx="0"/>
          </p:cNvCxnSpPr>
          <p:nvPr/>
        </p:nvCxnSpPr>
        <p:spPr>
          <a:xfrm flipH="1">
            <a:off x="3875800" y="2003800"/>
            <a:ext cx="804000" cy="495300"/>
          </a:xfrm>
          <a:prstGeom prst="straightConnector1">
            <a:avLst/>
          </a:prstGeom>
          <a:noFill/>
          <a:ln cap="flat" cmpd="sng" w="9525">
            <a:solidFill>
              <a:schemeClr val="dk2"/>
            </a:solidFill>
            <a:prstDash val="solid"/>
            <a:round/>
            <a:headEnd len="med" w="med" type="none"/>
            <a:tailEnd len="med" w="med" type="stealth"/>
          </a:ln>
        </p:spPr>
      </p:cxnSp>
      <p:cxnSp>
        <p:nvCxnSpPr>
          <p:cNvPr id="182" name="Google Shape;182;g2badb161e54_0_36"/>
          <p:cNvCxnSpPr>
            <a:stCxn id="171" idx="2"/>
            <a:endCxn id="173" idx="0"/>
          </p:cNvCxnSpPr>
          <p:nvPr/>
        </p:nvCxnSpPr>
        <p:spPr>
          <a:xfrm>
            <a:off x="4679800" y="2003800"/>
            <a:ext cx="470700" cy="1135800"/>
          </a:xfrm>
          <a:prstGeom prst="straightConnector1">
            <a:avLst/>
          </a:prstGeom>
          <a:noFill/>
          <a:ln cap="flat" cmpd="sng" w="9525">
            <a:solidFill>
              <a:schemeClr val="dk2"/>
            </a:solidFill>
            <a:prstDash val="solid"/>
            <a:round/>
            <a:headEnd len="med" w="med" type="none"/>
            <a:tailEnd len="med" w="med" type="stealth"/>
          </a:ln>
        </p:spPr>
      </p:cxnSp>
      <p:cxnSp>
        <p:nvCxnSpPr>
          <p:cNvPr id="183" name="Google Shape;183;g2badb161e54_0_36"/>
          <p:cNvCxnSpPr/>
          <p:nvPr/>
        </p:nvCxnSpPr>
        <p:spPr>
          <a:xfrm>
            <a:off x="3558400" y="641750"/>
            <a:ext cx="4005600" cy="849900"/>
          </a:xfrm>
          <a:prstGeom prst="curvedConnector3">
            <a:avLst>
              <a:gd fmla="val 73878" name="adj1"/>
            </a:avLst>
          </a:prstGeom>
          <a:noFill/>
          <a:ln cap="flat" cmpd="sng" w="9525">
            <a:solidFill>
              <a:schemeClr val="dk2"/>
            </a:solidFill>
            <a:prstDash val="solid"/>
            <a:round/>
            <a:headEnd len="med" w="med" type="none"/>
            <a:tailEnd len="med" w="med" type="stealth"/>
          </a:ln>
        </p:spPr>
      </p:cxnSp>
      <p:cxnSp>
        <p:nvCxnSpPr>
          <p:cNvPr id="184" name="Google Shape;184;g2badb161e54_0_36"/>
          <p:cNvCxnSpPr>
            <a:stCxn id="174" idx="2"/>
            <a:endCxn id="175" idx="0"/>
          </p:cNvCxnSpPr>
          <p:nvPr/>
        </p:nvCxnSpPr>
        <p:spPr>
          <a:xfrm flipH="1">
            <a:off x="7053225" y="2003750"/>
            <a:ext cx="510900" cy="717000"/>
          </a:xfrm>
          <a:prstGeom prst="straightConnector1">
            <a:avLst/>
          </a:prstGeom>
          <a:noFill/>
          <a:ln cap="flat" cmpd="sng" w="9525">
            <a:solidFill>
              <a:schemeClr val="dk2"/>
            </a:solidFill>
            <a:prstDash val="solid"/>
            <a:round/>
            <a:headEnd len="med" w="med" type="none"/>
            <a:tailEnd len="med" w="med" type="stealth"/>
          </a:ln>
        </p:spPr>
      </p:cxnSp>
      <p:cxnSp>
        <p:nvCxnSpPr>
          <p:cNvPr id="185" name="Google Shape;185;g2badb161e54_0_36"/>
          <p:cNvCxnSpPr>
            <a:stCxn id="174" idx="2"/>
            <a:endCxn id="176" idx="0"/>
          </p:cNvCxnSpPr>
          <p:nvPr/>
        </p:nvCxnSpPr>
        <p:spPr>
          <a:xfrm>
            <a:off x="7564125" y="2003750"/>
            <a:ext cx="564900" cy="1309800"/>
          </a:xfrm>
          <a:prstGeom prst="straightConnector1">
            <a:avLst/>
          </a:prstGeom>
          <a:noFill/>
          <a:ln cap="flat" cmpd="sng" w="9525">
            <a:solidFill>
              <a:schemeClr val="dk2"/>
            </a:solidFill>
            <a:prstDash val="solid"/>
            <a:round/>
            <a:headEnd len="med" w="med" type="none"/>
            <a:tailEnd len="med" w="med" type="stealth"/>
          </a:ln>
        </p:spPr>
      </p:cxnSp>
      <p:sp>
        <p:nvSpPr>
          <p:cNvPr id="186" name="Google Shape;186;g2badb161e54_0_36"/>
          <p:cNvSpPr txBox="1"/>
          <p:nvPr/>
        </p:nvSpPr>
        <p:spPr>
          <a:xfrm>
            <a:off x="192325" y="4147350"/>
            <a:ext cx="8862300" cy="646500"/>
          </a:xfrm>
          <a:prstGeom prst="rect">
            <a:avLst/>
          </a:prstGeom>
          <a:noFill/>
          <a:ln>
            <a:noFill/>
          </a:ln>
        </p:spPr>
        <p:txBody>
          <a:bodyPr anchorCtr="0" anchor="t" bIns="91425" lIns="91425" spcFirstLastPara="1" rIns="91425" wrap="square" tIns="91425">
            <a:spAutoFit/>
          </a:bodyPr>
          <a:lstStyle/>
          <a:p>
            <a:pPr indent="-323850" lvl="0" marL="457200" rtl="0" algn="l">
              <a:spcBef>
                <a:spcPts val="565"/>
              </a:spcBef>
              <a:spcAft>
                <a:spcPts val="0"/>
              </a:spcAft>
              <a:buClr>
                <a:schemeClr val="dk1"/>
              </a:buClr>
              <a:buSzPts val="1500"/>
              <a:buFont typeface="Roboto"/>
              <a:buChar char="●"/>
            </a:pPr>
            <a:r>
              <a:rPr lang="en" sz="1500">
                <a:solidFill>
                  <a:schemeClr val="dk1"/>
                </a:solidFill>
                <a:latin typeface="Roboto"/>
                <a:ea typeface="Roboto"/>
                <a:cs typeface="Roboto"/>
                <a:sym typeface="Roboto"/>
              </a:rPr>
              <a:t>The localization task is a process of finding the initial pose in large scale map of the </a:t>
            </a:r>
            <a:r>
              <a:rPr lang="en" sz="1500">
                <a:solidFill>
                  <a:schemeClr val="dk1"/>
                </a:solidFill>
                <a:latin typeface="Roboto"/>
                <a:ea typeface="Roboto"/>
                <a:cs typeface="Roboto"/>
                <a:sym typeface="Roboto"/>
              </a:rPr>
              <a:t>environment</a:t>
            </a:r>
            <a:endParaRPr sz="1500">
              <a:solidFill>
                <a:schemeClr val="dk1"/>
              </a:solidFill>
              <a:latin typeface="Roboto"/>
              <a:ea typeface="Roboto"/>
              <a:cs typeface="Roboto"/>
              <a:sym typeface="Roboto"/>
            </a:endParaRPr>
          </a:p>
          <a:p>
            <a:pPr indent="-323850" lvl="0" marL="457200" rtl="0" algn="l">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ARI localization: SENet + Hierarchical localization + Multiview localization</a:t>
            </a:r>
            <a:endParaRPr sz="1500">
              <a:solidFill>
                <a:schemeClr val="dk1"/>
              </a:solidFill>
              <a:latin typeface="Roboto"/>
              <a:ea typeface="Roboto"/>
              <a:cs typeface="Roboto"/>
              <a:sym typeface="Roboto"/>
            </a:endParaRPr>
          </a:p>
        </p:txBody>
      </p:sp>
      <p:sp>
        <p:nvSpPr>
          <p:cNvPr id="187" name="Google Shape;187;g2badb161e54_0_36"/>
          <p:cNvSpPr/>
          <p:nvPr/>
        </p:nvSpPr>
        <p:spPr>
          <a:xfrm>
            <a:off x="3080825" y="1350750"/>
            <a:ext cx="2926500" cy="25782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88" name="Google Shape;188;g2badb161e54_0_36"/>
          <p:cNvSpPr txBox="1"/>
          <p:nvPr/>
        </p:nvSpPr>
        <p:spPr>
          <a:xfrm>
            <a:off x="4352750" y="947700"/>
            <a:ext cx="1741800" cy="4155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sz="1500">
                <a:solidFill>
                  <a:schemeClr val="dk1"/>
                </a:solidFill>
                <a:latin typeface="Roboto"/>
                <a:ea typeface="Roboto"/>
                <a:cs typeface="Roboto"/>
                <a:sym typeface="Roboto"/>
              </a:rPr>
              <a:t>Dense localization</a:t>
            </a:r>
            <a:endParaRPr/>
          </a:p>
        </p:txBody>
      </p:sp>
      <p:sp>
        <p:nvSpPr>
          <p:cNvPr id="189" name="Google Shape;189;g2badb161e54_0_36"/>
          <p:cNvSpPr/>
          <p:nvPr/>
        </p:nvSpPr>
        <p:spPr>
          <a:xfrm>
            <a:off x="6128125" y="1350750"/>
            <a:ext cx="2926500" cy="25782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90" name="Google Shape;190;g2badb161e54_0_36"/>
          <p:cNvSpPr txBox="1"/>
          <p:nvPr/>
        </p:nvSpPr>
        <p:spPr>
          <a:xfrm>
            <a:off x="7246475" y="935250"/>
            <a:ext cx="1808100" cy="4155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sz="1500">
                <a:solidFill>
                  <a:schemeClr val="dk1"/>
                </a:solidFill>
                <a:latin typeface="Roboto"/>
                <a:ea typeface="Roboto"/>
                <a:cs typeface="Roboto"/>
                <a:sym typeface="Roboto"/>
              </a:rPr>
              <a:t>Sparse </a:t>
            </a:r>
            <a:r>
              <a:rPr lang="en" sz="1500">
                <a:solidFill>
                  <a:schemeClr val="dk1"/>
                </a:solidFill>
                <a:latin typeface="Roboto"/>
                <a:ea typeface="Roboto"/>
                <a:cs typeface="Roboto"/>
                <a:sym typeface="Roboto"/>
              </a:rPr>
              <a:t>localization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g2badb161e54_0_131"/>
          <p:cNvPicPr preferRelativeResize="0"/>
          <p:nvPr/>
        </p:nvPicPr>
        <p:blipFill rotWithShape="1">
          <a:blip r:embed="rId3">
            <a:alphaModFix/>
          </a:blip>
          <a:srcRect b="0" l="0" r="0" t="80647"/>
          <a:stretch/>
        </p:blipFill>
        <p:spPr>
          <a:xfrm>
            <a:off x="4084625" y="4408463"/>
            <a:ext cx="4990750" cy="729487"/>
          </a:xfrm>
          <a:prstGeom prst="rect">
            <a:avLst/>
          </a:prstGeom>
          <a:noFill/>
          <a:ln>
            <a:noFill/>
          </a:ln>
        </p:spPr>
      </p:pic>
      <p:sp>
        <p:nvSpPr>
          <p:cNvPr id="196" name="Google Shape;196;g2badb161e54_0_131"/>
          <p:cNvSpPr txBox="1"/>
          <p:nvPr>
            <p:ph idx="12" type="sldNum"/>
          </p:nvPr>
        </p:nvSpPr>
        <p:spPr>
          <a:xfrm>
            <a:off x="8456474" y="129647"/>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
              <a:t>‹#›</a:t>
            </a:fld>
            <a:endParaRPr/>
          </a:p>
        </p:txBody>
      </p:sp>
      <p:sp>
        <p:nvSpPr>
          <p:cNvPr id="197" name="Google Shape;197;g2badb161e54_0_131"/>
          <p:cNvSpPr/>
          <p:nvPr/>
        </p:nvSpPr>
        <p:spPr>
          <a:xfrm>
            <a:off x="2848450" y="129650"/>
            <a:ext cx="1419900" cy="512100"/>
          </a:xfrm>
          <a:prstGeom prst="rect">
            <a:avLst/>
          </a:prstGeom>
          <a:solidFill>
            <a:srgbClr val="38B57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Karla"/>
                <a:ea typeface="Karla"/>
                <a:cs typeface="Karla"/>
                <a:sym typeface="Karla"/>
              </a:rPr>
              <a:t>Localization</a:t>
            </a:r>
            <a:endParaRPr b="1">
              <a:solidFill>
                <a:schemeClr val="lt1"/>
              </a:solidFill>
              <a:latin typeface="Karla"/>
              <a:ea typeface="Karla"/>
              <a:cs typeface="Karla"/>
              <a:sym typeface="Karla"/>
            </a:endParaRPr>
          </a:p>
        </p:txBody>
      </p:sp>
      <p:sp>
        <p:nvSpPr>
          <p:cNvPr id="198" name="Google Shape;198;g2badb161e54_0_131"/>
          <p:cNvSpPr/>
          <p:nvPr/>
        </p:nvSpPr>
        <p:spPr>
          <a:xfrm>
            <a:off x="4352750"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Tracking</a:t>
            </a:r>
            <a:endParaRPr>
              <a:latin typeface="Karla"/>
              <a:ea typeface="Karla"/>
              <a:cs typeface="Karla"/>
              <a:sym typeface="Karla"/>
            </a:endParaRPr>
          </a:p>
        </p:txBody>
      </p:sp>
      <p:sp>
        <p:nvSpPr>
          <p:cNvPr id="199" name="Google Shape;199;g2badb161e54_0_131"/>
          <p:cNvSpPr/>
          <p:nvPr/>
        </p:nvSpPr>
        <p:spPr>
          <a:xfrm>
            <a:off x="582657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Mapping</a:t>
            </a:r>
            <a:endParaRPr>
              <a:latin typeface="Karla"/>
              <a:ea typeface="Karla"/>
              <a:cs typeface="Karla"/>
              <a:sym typeface="Karla"/>
            </a:endParaRPr>
          </a:p>
        </p:txBody>
      </p:sp>
      <p:sp>
        <p:nvSpPr>
          <p:cNvPr id="200" name="Google Shape;200;g2badb161e54_0_131"/>
          <p:cNvSpPr/>
          <p:nvPr/>
        </p:nvSpPr>
        <p:spPr>
          <a:xfrm>
            <a:off x="7283525" y="129650"/>
            <a:ext cx="1419900" cy="51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Understanding</a:t>
            </a:r>
            <a:endParaRPr>
              <a:latin typeface="Karla"/>
              <a:ea typeface="Karla"/>
              <a:cs typeface="Karla"/>
              <a:sym typeface="Karla"/>
            </a:endParaRPr>
          </a:p>
        </p:txBody>
      </p:sp>
      <p:sp>
        <p:nvSpPr>
          <p:cNvPr id="201" name="Google Shape;201;g2badb161e54_0_131"/>
          <p:cNvSpPr/>
          <p:nvPr/>
        </p:nvSpPr>
        <p:spPr>
          <a:xfrm>
            <a:off x="1345775" y="129650"/>
            <a:ext cx="1419900" cy="51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Simulation</a:t>
            </a:r>
            <a:endParaRPr>
              <a:solidFill>
                <a:schemeClr val="dk1"/>
              </a:solidFill>
              <a:latin typeface="Karla"/>
              <a:ea typeface="Karla"/>
              <a:cs typeface="Karla"/>
              <a:sym typeface="Karla"/>
            </a:endParaRPr>
          </a:p>
        </p:txBody>
      </p:sp>
      <p:pic>
        <p:nvPicPr>
          <p:cNvPr id="202" name="Google Shape;202;g2badb161e54_0_131"/>
          <p:cNvPicPr preferRelativeResize="0"/>
          <p:nvPr/>
        </p:nvPicPr>
        <p:blipFill>
          <a:blip r:embed="rId4">
            <a:alphaModFix/>
          </a:blip>
          <a:stretch>
            <a:fillRect/>
          </a:stretch>
        </p:blipFill>
        <p:spPr>
          <a:xfrm>
            <a:off x="388975" y="1373875"/>
            <a:ext cx="3323240" cy="3419776"/>
          </a:xfrm>
          <a:prstGeom prst="rect">
            <a:avLst/>
          </a:prstGeom>
          <a:noFill/>
          <a:ln>
            <a:noFill/>
          </a:ln>
        </p:spPr>
      </p:pic>
      <p:sp>
        <p:nvSpPr>
          <p:cNvPr id="203" name="Google Shape;203;g2badb161e54_0_131"/>
          <p:cNvSpPr txBox="1"/>
          <p:nvPr/>
        </p:nvSpPr>
        <p:spPr>
          <a:xfrm>
            <a:off x="76650" y="4749358"/>
            <a:ext cx="4156500" cy="400200"/>
          </a:xfrm>
          <a:prstGeom prst="rect">
            <a:avLst/>
          </a:prstGeom>
          <a:noFill/>
          <a:ln>
            <a:noFill/>
          </a:ln>
        </p:spPr>
        <p:txBody>
          <a:bodyPr anchorCtr="0" anchor="t" bIns="91425" lIns="91425" spcFirstLastPara="1" rIns="91425" wrap="square" tIns="91425">
            <a:spAutoFit/>
          </a:bodyPr>
          <a:lstStyle/>
          <a:p>
            <a:pPr indent="0" lvl="0" marL="0" rtl="0" algn="l">
              <a:spcBef>
                <a:spcPts val="565"/>
              </a:spcBef>
              <a:spcAft>
                <a:spcPts val="0"/>
              </a:spcAft>
              <a:buNone/>
            </a:pPr>
            <a:r>
              <a:rPr lang="en">
                <a:solidFill>
                  <a:schemeClr val="dk1"/>
                </a:solidFill>
                <a:latin typeface="Roboto"/>
                <a:ea typeface="Roboto"/>
                <a:cs typeface="Roboto"/>
                <a:sym typeface="Roboto"/>
              </a:rPr>
              <a:t>Denese verification</a:t>
            </a:r>
            <a:r>
              <a:rPr lang="en"/>
              <a:t> o</a:t>
            </a:r>
            <a:r>
              <a:rPr lang="en">
                <a:solidFill>
                  <a:schemeClr val="dk1"/>
                </a:solidFill>
                <a:latin typeface="Roboto"/>
                <a:ea typeface="Roboto"/>
                <a:cs typeface="Roboto"/>
                <a:sym typeface="Roboto"/>
              </a:rPr>
              <a:t>f est. c</a:t>
            </a:r>
            <a:r>
              <a:rPr lang="en">
                <a:solidFill>
                  <a:schemeClr val="dk1"/>
                </a:solidFill>
                <a:latin typeface="Roboto"/>
                <a:ea typeface="Roboto"/>
                <a:cs typeface="Roboto"/>
                <a:sym typeface="Roboto"/>
              </a:rPr>
              <a:t>amera poses (InLoc)</a:t>
            </a:r>
            <a:endParaRPr/>
          </a:p>
        </p:txBody>
      </p:sp>
      <p:pic>
        <p:nvPicPr>
          <p:cNvPr id="204" name="Google Shape;204;g2badb161e54_0_131"/>
          <p:cNvPicPr preferRelativeResize="0"/>
          <p:nvPr/>
        </p:nvPicPr>
        <p:blipFill rotWithShape="1">
          <a:blip r:embed="rId3">
            <a:alphaModFix/>
          </a:blip>
          <a:srcRect b="24694" l="48854" r="0" t="22403"/>
          <a:stretch/>
        </p:blipFill>
        <p:spPr>
          <a:xfrm>
            <a:off x="4032975" y="2293700"/>
            <a:ext cx="2673025" cy="2088276"/>
          </a:xfrm>
          <a:prstGeom prst="rect">
            <a:avLst/>
          </a:prstGeom>
          <a:noFill/>
          <a:ln>
            <a:noFill/>
          </a:ln>
        </p:spPr>
      </p:pic>
      <p:pic>
        <p:nvPicPr>
          <p:cNvPr id="205" name="Google Shape;205;g2badb161e54_0_131"/>
          <p:cNvPicPr preferRelativeResize="0"/>
          <p:nvPr/>
        </p:nvPicPr>
        <p:blipFill rotWithShape="1">
          <a:blip r:embed="rId3">
            <a:alphaModFix/>
          </a:blip>
          <a:srcRect b="24041" l="0" r="55945" t="0"/>
          <a:stretch/>
        </p:blipFill>
        <p:spPr>
          <a:xfrm>
            <a:off x="6491375" y="745550"/>
            <a:ext cx="2812600" cy="3662925"/>
          </a:xfrm>
          <a:prstGeom prst="rect">
            <a:avLst/>
          </a:prstGeom>
          <a:noFill/>
          <a:ln>
            <a:noFill/>
          </a:ln>
        </p:spPr>
      </p:pic>
      <p:sp>
        <p:nvSpPr>
          <p:cNvPr id="206" name="Google Shape;206;g2badb161e54_0_131"/>
          <p:cNvSpPr txBox="1"/>
          <p:nvPr/>
        </p:nvSpPr>
        <p:spPr>
          <a:xfrm>
            <a:off x="156325" y="673475"/>
            <a:ext cx="8428800" cy="688200"/>
          </a:xfrm>
          <a:prstGeom prst="rect">
            <a:avLst/>
          </a:prstGeom>
          <a:noFill/>
          <a:ln>
            <a:noFill/>
          </a:ln>
        </p:spPr>
        <p:txBody>
          <a:bodyPr anchorCtr="0" anchor="t" bIns="91425" lIns="91425" spcFirstLastPara="1" rIns="91425" wrap="square" tIns="91425">
            <a:spAutoFit/>
          </a:bodyPr>
          <a:lstStyle/>
          <a:p>
            <a:pPr indent="-358775" lvl="0" marL="457200" rtl="0" algn="l">
              <a:spcBef>
                <a:spcPts val="565"/>
              </a:spcBef>
              <a:spcAft>
                <a:spcPts val="0"/>
              </a:spcAft>
              <a:buClr>
                <a:schemeClr val="dk1"/>
              </a:buClr>
              <a:buSzPts val="1400"/>
              <a:buFont typeface="Roboto"/>
              <a:buChar char="▪"/>
            </a:pPr>
            <a:r>
              <a:rPr lang="en">
                <a:solidFill>
                  <a:schemeClr val="dk1"/>
                </a:solidFill>
                <a:latin typeface="Roboto"/>
                <a:ea typeface="Roboto"/>
                <a:cs typeface="Roboto"/>
                <a:sym typeface="Roboto"/>
              </a:rPr>
              <a:t>InLoc evaluation on hospital dataset (dense localization)</a:t>
            </a:r>
            <a:endParaRPr>
              <a:solidFill>
                <a:schemeClr val="dk1"/>
              </a:solidFill>
              <a:latin typeface="Roboto"/>
              <a:ea typeface="Roboto"/>
              <a:cs typeface="Roboto"/>
              <a:sym typeface="Roboto"/>
            </a:endParaRPr>
          </a:p>
          <a:p>
            <a:pPr indent="-358775" lvl="0" marL="457200" rtl="0" algn="l">
              <a:spcBef>
                <a:spcPts val="565"/>
              </a:spcBef>
              <a:spcAft>
                <a:spcPts val="0"/>
              </a:spcAft>
              <a:buClr>
                <a:schemeClr val="dk1"/>
              </a:buClr>
              <a:buSzPts val="1400"/>
              <a:buFont typeface="Roboto"/>
              <a:buChar char="▪"/>
            </a:pPr>
            <a:r>
              <a:rPr lang="en">
                <a:solidFill>
                  <a:schemeClr val="dk1"/>
                </a:solidFill>
                <a:latin typeface="Roboto"/>
                <a:ea typeface="Roboto"/>
                <a:cs typeface="Roboto"/>
                <a:sym typeface="Roboto"/>
              </a:rPr>
              <a:t>Candidate poses are </a:t>
            </a:r>
            <a:r>
              <a:rPr lang="en">
                <a:solidFill>
                  <a:schemeClr val="dk1"/>
                </a:solidFill>
                <a:latin typeface="Roboto"/>
                <a:ea typeface="Roboto"/>
                <a:cs typeface="Roboto"/>
                <a:sym typeface="Roboto"/>
              </a:rPr>
              <a:t>verified</a:t>
            </a:r>
            <a:r>
              <a:rPr lang="en">
                <a:solidFill>
                  <a:schemeClr val="dk1"/>
                </a:solidFill>
                <a:latin typeface="Roboto"/>
                <a:ea typeface="Roboto"/>
                <a:cs typeface="Roboto"/>
                <a:sym typeface="Roboto"/>
              </a:rPr>
              <a:t> using rendered images by AI Habitat</a:t>
            </a:r>
            <a:endParaRPr>
              <a:solidFill>
                <a:schemeClr val="dk1"/>
              </a:solidFill>
              <a:latin typeface="Roboto"/>
              <a:ea typeface="Roboto"/>
              <a:cs typeface="Roboto"/>
              <a:sym typeface="Roboto"/>
            </a:endParaRPr>
          </a:p>
        </p:txBody>
      </p:sp>
      <p:sp>
        <p:nvSpPr>
          <p:cNvPr id="207" name="Google Shape;207;g2badb161e54_0_131"/>
          <p:cNvSpPr txBox="1"/>
          <p:nvPr/>
        </p:nvSpPr>
        <p:spPr>
          <a:xfrm>
            <a:off x="3945688" y="1362500"/>
            <a:ext cx="3000000" cy="9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t>- </a:t>
            </a:r>
            <a:r>
              <a:rPr lang="en"/>
              <a:t>Image retrieval (100 top)</a:t>
            </a:r>
            <a:endParaRPr/>
          </a:p>
          <a:p>
            <a:pPr indent="0" lvl="0" marL="0" rtl="0" algn="l">
              <a:lnSpc>
                <a:spcPct val="115000"/>
              </a:lnSpc>
              <a:spcBef>
                <a:spcPts val="0"/>
              </a:spcBef>
              <a:spcAft>
                <a:spcPts val="0"/>
              </a:spcAft>
              <a:buNone/>
            </a:pPr>
            <a:r>
              <a:rPr lang="en"/>
              <a:t>- Sparse verification (10 top)</a:t>
            </a:r>
            <a:endParaRPr/>
          </a:p>
          <a:p>
            <a:pPr indent="0" lvl="0" marL="0" rtl="0" algn="l">
              <a:lnSpc>
                <a:spcPct val="115000"/>
              </a:lnSpc>
              <a:spcBef>
                <a:spcPts val="0"/>
              </a:spcBef>
              <a:spcAft>
                <a:spcPts val="0"/>
              </a:spcAft>
              <a:buNone/>
            </a:pPr>
            <a:r>
              <a:rPr lang="en"/>
              <a:t>- Dense verification (reorder 10 top)</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den template">
  <a:themeElements>
    <a:clrScheme name="Custom 347">
      <a:dk1>
        <a:srgbClr val="2E363D"/>
      </a:dk1>
      <a:lt1>
        <a:srgbClr val="FFFFFF"/>
      </a:lt1>
      <a:dk2>
        <a:srgbClr val="767E85"/>
      </a:dk2>
      <a:lt2>
        <a:srgbClr val="FBFBFB"/>
      </a:lt2>
      <a:accent1>
        <a:srgbClr val="F8E7D5"/>
      </a:accent1>
      <a:accent2>
        <a:srgbClr val="EBC7C1"/>
      </a:accent2>
      <a:accent3>
        <a:srgbClr val="E9F2F9"/>
      </a:accent3>
      <a:accent4>
        <a:srgbClr val="B5CFDA"/>
      </a:accent4>
      <a:accent5>
        <a:srgbClr val="EEEAEA"/>
      </a:accent5>
      <a:accent6>
        <a:srgbClr val="E3E9D3"/>
      </a:accent6>
      <a:hlink>
        <a:srgbClr val="2E36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Matthieu Py</dc:creator>
</cp:coreProperties>
</file>