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0.png" ContentType="image/png"/>
  <Override PartName="/ppt/media/image27.jpeg" ContentType="image/jpeg"/>
  <Override PartName="/ppt/media/image29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34.jpeg" ContentType="image/jpe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4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hdphoto1.wdp" ContentType="image/vnd.ms-photo"/>
  <Override PartName="/ppt/media/image11.png" ContentType="image/png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presProps.xml" ContentType="application/vnd.openxmlformats-officedocument.presentationml.presPro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93C912-6E96-4ACC-91BB-FE2BF6C076A6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CC96BB-114D-47FB-AF1F-3E41695E5DB9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267755-3241-4FE3-A340-F1EB2C6CFE7A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6488B53-6E95-4B84-A96A-E7CC32A532BC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04391A-9A33-48CD-A52B-303E5E691639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656CA44-F6C9-4CF8-B6C2-01B42FF55E54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89AB3F-AB53-4F4E-BDE9-11DB8E66033B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42E6E3-4FE9-4CB3-9AA5-26B4041750A8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EFF7AF-AAAA-419F-A000-1F07FE7E8DD0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18166EB-2239-4DAE-AA46-6511ED022F93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68192AC-CEDB-4421-B811-966871B989D2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E3C709-78C6-40C4-BA07-6765AEEC7768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06379E-6FBF-4CAB-A3B7-A7DDB7BF5FDD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303EDB-FE22-46BE-8E4E-3C9E64151583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456838-C891-414C-ACD6-EECCDC35CE6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F97E8D-941C-4C44-A7DF-4427A1C5241D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B432D7-8D5A-45F3-BA70-5DAE554159D0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3B6D2A-343B-4D3E-BE28-F94C5BBCA93F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54AF67-C35A-4992-A294-C65D8EA6C24F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1C0D12-3C07-44BE-85BF-48CA37BAED69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61C456-9EAB-4E16-A787-05846C85A854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3EEC78-9BA0-401C-B145-8870B19617EB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3C9BE4-70C6-4544-AB3E-3EDE861E19E9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BB5EE0-4470-4DD0-BB4B-17976C8D7FDB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7A88D7-CA4D-4CF3-8378-18E168168061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F1E7EB-8A84-49D9-8A2A-64C6DEEBF0AB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AC05E6-BD40-4CC3-A211-0FF2410C9AAD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37CF17-A0A9-43B9-B34A-AE94A8569C2A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98A933-7719-42C5-9359-DBCAFEC9347C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02D0B6-D0B6-45C3-9B01-60D492F29CF7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850E08-971B-4AA6-BC84-C193FFC93768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F1CFB9-CE0A-4E65-9A87-7BAC87FB7189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A79392-26A6-4D7C-921C-F6462569EF97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8ADD7A-C8EF-432B-92C6-31A724CB5DEF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65E78D-752E-450A-B5C7-EAC3496BA10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FDC913-F0B2-43E9-A8A9-8761036AA047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fa9a">
                <a:alpha val="39215"/>
              </a:srgbClr>
            </a:gs>
            <a:gs pos="100000">
              <a:srgbClr val="3eb489">
                <a:alpha val="50196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"/>
          <p:cNvSpPr/>
          <p:nvPr/>
        </p:nvSpPr>
        <p:spPr>
          <a:xfrm>
            <a:off x="2355480" y="-7200"/>
            <a:ext cx="6763320" cy="515052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" name="Google Shape;10;p2"/>
          <p:cNvSpPr/>
          <p:nvPr/>
        </p:nvSpPr>
        <p:spPr>
          <a:xfrm>
            <a:off x="0" y="0"/>
            <a:ext cx="9162720" cy="5148000"/>
          </a:xfrm>
          <a:custGeom>
            <a:avLst/>
            <a:gdLst/>
            <a:ahLst/>
            <a:rect l="l" t="t" r="r" b="b"/>
            <a:pathLst>
              <a:path w="4014438" h="2258121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Google Shape;11;p2"/>
          <p:cNvSpPr/>
          <p:nvPr/>
        </p:nvSpPr>
        <p:spPr>
          <a:xfrm rot="20419200">
            <a:off x="3612600" y="-660960"/>
            <a:ext cx="5242320" cy="5241960"/>
          </a:xfrm>
          <a:custGeom>
            <a:avLst/>
            <a:gdLst/>
            <a:ahLst/>
            <a:rect l="l" t="t" r="r" b="b"/>
            <a:pathLst>
              <a:path w="1376904" h="137685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>
            <a:solidFill>
              <a:srgbClr val="a3c1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2783520"/>
            <a:ext cx="5396400" cy="144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GB" sz="48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GB" sz="48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en-GB" sz="4800" spc="-1" strike="noStrike">
                <a:solidFill>
                  <a:srgbClr val="000000"/>
                </a:solidFill>
                <a:latin typeface="Arial"/>
              </a:rPr>
              <a:t>title text </a:t>
            </a:r>
            <a:r>
              <a:rPr b="0" lang="en-GB" sz="48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 5" descr=""/>
          <p:cNvPicPr/>
          <p:nvPr/>
        </p:nvPicPr>
        <p:blipFill>
          <a:blip r:embed="rId2"/>
          <a:stretch/>
        </p:blipFill>
        <p:spPr>
          <a:xfrm>
            <a:off x="24840" y="24840"/>
            <a:ext cx="1035360" cy="719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nth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Outli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fa9a">
                <a:alpha val="39215"/>
              </a:srgbClr>
            </a:gs>
            <a:gs pos="100000">
              <a:srgbClr val="3eb489">
                <a:alpha val="50196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14;p3"/>
          <p:cNvGrpSpPr/>
          <p:nvPr/>
        </p:nvGrpSpPr>
        <p:grpSpPr>
          <a:xfrm>
            <a:off x="0" y="1440"/>
            <a:ext cx="9143640" cy="5143320"/>
            <a:chOff x="0" y="1440"/>
            <a:chExt cx="9143640" cy="5143320"/>
          </a:xfrm>
        </p:grpSpPr>
        <p:sp>
          <p:nvSpPr>
            <p:cNvPr id="43" name="Google Shape;15;p3"/>
            <p:cNvSpPr/>
            <p:nvPr/>
          </p:nvSpPr>
          <p:spPr>
            <a:xfrm>
              <a:off x="0" y="3429000"/>
              <a:ext cx="875880" cy="1715760"/>
            </a:xfrm>
            <a:custGeom>
              <a:avLst/>
              <a:gdLst/>
              <a:ahLst/>
              <a:rect l="l" t="t" r="r" b="b"/>
              <a:pathLst>
                <a:path w="384717" h="753397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Google Shape;16;p3"/>
            <p:cNvSpPr/>
            <p:nvPr/>
          </p:nvSpPr>
          <p:spPr>
            <a:xfrm>
              <a:off x="0" y="1440"/>
              <a:ext cx="9143640" cy="5143320"/>
            </a:xfrm>
            <a:custGeom>
              <a:avLst/>
              <a:gdLst/>
              <a:ahLst/>
              <a:rect l="l" t="t" r="r" b="b"/>
              <a:pathLst>
                <a:path w="4014438" h="2258121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22880" y="2718360"/>
            <a:ext cx="50349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GB" sz="4000" spc="-1" strike="noStrike">
                <a:solidFill>
                  <a:srgbClr val="000000"/>
                </a:solidFill>
                <a:latin typeface="Arial"/>
              </a:rPr>
              <a:t>Click </a:t>
            </a:r>
            <a:r>
              <a:rPr b="0" lang="en-GB" sz="4000" spc="-1" strike="noStrike">
                <a:solidFill>
                  <a:srgbClr val="000000"/>
                </a:solidFill>
                <a:latin typeface="Arial"/>
              </a:rPr>
              <a:t>to edit </a:t>
            </a:r>
            <a:r>
              <a:rPr b="0" lang="en-GB" sz="4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GB" sz="40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GB" sz="40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GB" sz="40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Image 8" descr=""/>
          <p:cNvPicPr/>
          <p:nvPr/>
        </p:nvPicPr>
        <p:blipFill>
          <a:blip r:embed="rId2"/>
          <a:stretch/>
        </p:blipFill>
        <p:spPr>
          <a:xfrm>
            <a:off x="24840" y="24840"/>
            <a:ext cx="1035360" cy="71964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fa9a">
                <a:alpha val="39215"/>
              </a:srgbClr>
            </a:gs>
            <a:gs pos="100000">
              <a:srgbClr val="3eb489">
                <a:alpha val="50196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"/>
          <p:cNvSpPr/>
          <p:nvPr/>
        </p:nvSpPr>
        <p:spPr>
          <a:xfrm>
            <a:off x="0" y="0"/>
            <a:ext cx="6763320" cy="515052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85" name="Google Shape;25;p5"/>
          <p:cNvSpPr/>
          <p:nvPr/>
        </p:nvSpPr>
        <p:spPr>
          <a:xfrm>
            <a:off x="0" y="0"/>
            <a:ext cx="9162720" cy="5142600"/>
          </a:xfrm>
          <a:custGeom>
            <a:avLst/>
            <a:gdLst/>
            <a:ahLst/>
            <a:rect l="l" t="t" r="r" b="b"/>
            <a:pathLst>
              <a:path w="4014438" h="2258121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58720" y="1123920"/>
            <a:ext cx="259488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Click to edit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the title text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651840" y="1200240"/>
            <a:ext cx="4933080" cy="30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1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DA1C94E-3FA5-4A9E-B2E3-90FE62140E68}" type="slidenum">
              <a:rPr b="0" lang="fr-FR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pic>
        <p:nvPicPr>
          <p:cNvPr id="89" name="Image 7" descr=""/>
          <p:cNvPicPr/>
          <p:nvPr/>
        </p:nvPicPr>
        <p:blipFill>
          <a:blip r:embed="rId2"/>
          <a:stretch/>
        </p:blipFill>
        <p:spPr>
          <a:xfrm>
            <a:off x="24840" y="24840"/>
            <a:ext cx="1035360" cy="719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fa9a">
                <a:alpha val="39215"/>
              </a:srgbClr>
            </a:gs>
            <a:gs pos="100000">
              <a:srgbClr val="3eb489">
                <a:alpha val="50196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7;p7"/>
          <p:cNvSpPr/>
          <p:nvPr/>
        </p:nvSpPr>
        <p:spPr>
          <a:xfrm>
            <a:off x="0" y="0"/>
            <a:ext cx="9162720" cy="5142600"/>
          </a:xfrm>
          <a:custGeom>
            <a:avLst/>
            <a:gdLst/>
            <a:ahLst/>
            <a:rect l="l" t="t" r="r" b="b"/>
            <a:pathLst>
              <a:path w="4014438" h="2258121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58720" y="1123920"/>
            <a:ext cx="259488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title text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651840" y="1200240"/>
            <a:ext cx="2331720" cy="30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53560" y="1200240"/>
            <a:ext cx="2331720" cy="30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sldNum" idx="2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803F33F-3B09-4235-8833-24A3982500BD}" type="slidenum">
              <a:rPr b="0" lang="fr-FR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pic>
        <p:nvPicPr>
          <p:cNvPr id="131" name="Image 8" descr=""/>
          <p:cNvPicPr/>
          <p:nvPr/>
        </p:nvPicPr>
        <p:blipFill>
          <a:blip r:embed="rId2"/>
          <a:stretch/>
        </p:blipFill>
        <p:spPr>
          <a:xfrm>
            <a:off x="24840" y="24840"/>
            <a:ext cx="1035360" cy="719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fa9a">
                <a:alpha val="39215"/>
              </a:srgbClr>
            </a:gs>
            <a:gs pos="100000">
              <a:srgbClr val="3eb489">
                <a:alpha val="50196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"/>
          <p:cNvSpPr/>
          <p:nvPr/>
        </p:nvSpPr>
        <p:spPr>
          <a:xfrm>
            <a:off x="2379240" y="-7920"/>
            <a:ext cx="6763320" cy="515052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69" name="Google Shape;61;p12"/>
          <p:cNvSpPr/>
          <p:nvPr/>
        </p:nvSpPr>
        <p:spPr>
          <a:xfrm>
            <a:off x="0" y="0"/>
            <a:ext cx="9142560" cy="5142600"/>
          </a:xfrm>
          <a:custGeom>
            <a:avLst/>
            <a:gdLst/>
            <a:ahLst/>
            <a:rect l="l" t="t" r="r" b="b"/>
            <a:pathLst>
              <a:path w="4014438" h="2258121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1"/>
          <p:cNvSpPr>
            <a:spLocks noGrp="1"/>
          </p:cNvSpPr>
          <p:nvPr>
            <p:ph type="sldNum" idx="3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25F581E-55B6-4465-BEDD-D983110DA460}" type="slidenum">
              <a:rPr b="0" lang="fr-FR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pic>
        <p:nvPicPr>
          <p:cNvPr id="171" name="Image 5" descr=""/>
          <p:cNvPicPr/>
          <p:nvPr/>
        </p:nvPicPr>
        <p:blipFill>
          <a:blip r:embed="rId2"/>
          <a:stretch/>
        </p:blipFill>
        <p:spPr>
          <a:xfrm>
            <a:off x="24840" y="24840"/>
            <a:ext cx="1035360" cy="71964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microsoft.com/office/2007/relationships/hdphoto" Target="../media/hdphoto1.wdp"/><Relationship Id="rId3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60080" y="965520"/>
            <a:ext cx="8394480" cy="34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800" spc="-1" strike="noStrike">
                <a:solidFill>
                  <a:srgbClr val="2e363d"/>
                </a:solidFill>
                <a:latin typeface="Roboto"/>
                <a:ea typeface="Roboto"/>
              </a:rPr>
              <a:t>SPRING – Presentation</a:t>
            </a:r>
            <a:br>
              <a:rPr sz="4800"/>
            </a:br>
            <a:r>
              <a:rPr b="1" lang="en-GB" sz="4800" spc="-1" strike="noStrike">
                <a:solidFill>
                  <a:srgbClr val="2e363d"/>
                </a:solidFill>
                <a:latin typeface="Roboto"/>
                <a:ea typeface="Roboto"/>
              </a:rPr>
              <a:t>   </a:t>
            </a:r>
            <a:r>
              <a:rPr b="1" lang="en-GB" sz="4800" spc="-1" strike="noStrike">
                <a:solidFill>
                  <a:srgbClr val="177245"/>
                </a:solidFill>
                <a:latin typeface="Roboto"/>
                <a:ea typeface="Roboto"/>
              </a:rPr>
              <a:t>Winter School</a:t>
            </a:r>
            <a:br>
              <a:rPr sz="4800"/>
            </a:br>
            <a:br>
              <a:rPr sz="4800"/>
            </a:br>
            <a:r>
              <a:rPr b="1" lang="en-GB" sz="3600" spc="-1" strike="noStrike">
                <a:solidFill>
                  <a:srgbClr val="2e363d"/>
                </a:solidFill>
                <a:latin typeface="Roboto"/>
                <a:ea typeface="Roboto"/>
              </a:rPr>
              <a:t>WP1 – Experimental Validation</a:t>
            </a:r>
            <a:br>
              <a:rPr sz="3600"/>
            </a:br>
            <a:r>
              <a:rPr b="1" lang="en-GB" sz="2800" spc="-1" strike="noStrike">
                <a:solidFill>
                  <a:srgbClr val="2e363d"/>
                </a:solidFill>
                <a:latin typeface="Roboto"/>
                <a:ea typeface="Roboto"/>
              </a:rPr>
              <a:t>February 19, 2024</a:t>
            </a:r>
            <a:br>
              <a:rPr sz="2800"/>
            </a:br>
            <a:r>
              <a:rPr b="1" i="1" lang="en-GB" sz="1600" spc="-1" strike="noStrike">
                <a:solidFill>
                  <a:srgbClr val="2e363d"/>
                </a:solidFill>
                <a:latin typeface="Roboto"/>
                <a:ea typeface="Roboto"/>
              </a:rPr>
              <a:t>by ERM Automatismes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355040" y="186120"/>
            <a:ext cx="532332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Software : Robot Interaction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Zone de texte 26"/>
          <p:cNvSpPr/>
          <p:nvPr/>
        </p:nvSpPr>
        <p:spPr>
          <a:xfrm>
            <a:off x="466560" y="891360"/>
            <a:ext cx="4893120" cy="2070360"/>
          </a:xfrm>
          <a:prstGeom prst="rect">
            <a:avLst/>
          </a:prstGeom>
          <a:solidFill>
            <a:srgbClr val="ffffff">
              <a:alpha val="59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GB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Robot eyes display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Replacing motionless generic eyes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More lifelike eyes with random micro-movements.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Better aesthetics, less robotics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Calibri"/>
              </a:rPr>
              <a:t>- Eyelid correction and shifting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Improved patient acceptance of the robot's appearance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7" name="Zone de texte 26"/>
          <p:cNvSpPr/>
          <p:nvPr/>
        </p:nvSpPr>
        <p:spPr>
          <a:xfrm>
            <a:off x="466560" y="3536280"/>
            <a:ext cx="3698640" cy="1085400"/>
          </a:xfrm>
          <a:prstGeom prst="rect">
            <a:avLst/>
          </a:prstGeom>
          <a:solidFill>
            <a:srgbClr val="ffffff">
              <a:alpha val="60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GB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on-board robot display 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used for transcription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help with comprehension and accessibility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298" name="Image 17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colorTemp="5900"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452200" y="609480"/>
            <a:ext cx="3552480" cy="4453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04D649-B50C-4214-BF57-1317920DCF03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355040" y="186120"/>
            <a:ext cx="532332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Software : Prototypes and utilities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Zone de texte 26"/>
          <p:cNvSpPr/>
          <p:nvPr/>
        </p:nvSpPr>
        <p:spPr>
          <a:xfrm>
            <a:off x="116280" y="2950920"/>
            <a:ext cx="2763720" cy="1781280"/>
          </a:xfrm>
          <a:prstGeom prst="rect">
            <a:avLst/>
          </a:prstGeom>
          <a:solidFill>
            <a:srgbClr val="ffffff">
              <a:alpha val="59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start-up and diagnostic screen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Manage start-up before modules are fully integrated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Controls start-up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Configures modules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Displays operating status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301" name="Image 7" descr=""/>
          <p:cNvPicPr/>
          <p:nvPr/>
        </p:nvPicPr>
        <p:blipFill>
          <a:blip r:embed="rId1"/>
          <a:stretch/>
        </p:blipFill>
        <p:spPr>
          <a:xfrm>
            <a:off x="116280" y="964440"/>
            <a:ext cx="2671920" cy="1781280"/>
          </a:xfrm>
          <a:prstGeom prst="rect">
            <a:avLst/>
          </a:prstGeom>
          <a:ln w="0">
            <a:solidFill>
              <a:srgbClr val="2e363d"/>
            </a:solidFill>
          </a:ln>
        </p:spPr>
      </p:pic>
      <p:pic>
        <p:nvPicPr>
          <p:cNvPr id="302" name="Image 10" descr=""/>
          <p:cNvPicPr/>
          <p:nvPr/>
        </p:nvPicPr>
        <p:blipFill>
          <a:blip r:embed="rId2"/>
          <a:stretch/>
        </p:blipFill>
        <p:spPr>
          <a:xfrm>
            <a:off x="3153240" y="964440"/>
            <a:ext cx="2875680" cy="1797120"/>
          </a:xfrm>
          <a:prstGeom prst="rect">
            <a:avLst/>
          </a:prstGeom>
          <a:ln w="0">
            <a:solidFill>
              <a:srgbClr val="2e363d"/>
            </a:solidFill>
          </a:ln>
        </p:spPr>
      </p:pic>
      <p:sp>
        <p:nvSpPr>
          <p:cNvPr id="303" name="Zone de texte 26"/>
          <p:cNvSpPr/>
          <p:nvPr/>
        </p:nvSpPr>
        <p:spPr>
          <a:xfrm>
            <a:off x="3153240" y="2950920"/>
            <a:ext cx="3197520" cy="2131560"/>
          </a:xfrm>
          <a:prstGeom prst="rect">
            <a:avLst/>
          </a:prstGeom>
          <a:solidFill>
            <a:srgbClr val="ffffff">
              <a:alpha val="59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Data Collection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Acquired the first on-site data before the robot modules were operational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Robot control in lightweight WoZ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Recording control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Creating the conditions for testing functionalities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304" name="Image 17" descr=""/>
          <p:cNvPicPr/>
          <p:nvPr/>
        </p:nvPicPr>
        <p:blipFill>
          <a:blip r:embed="rId3"/>
          <a:stretch/>
        </p:blipFill>
        <p:spPr>
          <a:xfrm>
            <a:off x="6274080" y="759960"/>
            <a:ext cx="2110320" cy="946440"/>
          </a:xfrm>
          <a:prstGeom prst="rect">
            <a:avLst/>
          </a:prstGeom>
          <a:ln w="0">
            <a:solidFill>
              <a:srgbClr val="2e363d"/>
            </a:solidFill>
          </a:ln>
        </p:spPr>
      </p:pic>
      <p:pic>
        <p:nvPicPr>
          <p:cNvPr id="305" name="Image 15" descr=""/>
          <p:cNvPicPr/>
          <p:nvPr/>
        </p:nvPicPr>
        <p:blipFill>
          <a:blip r:embed="rId4"/>
          <a:stretch/>
        </p:blipFill>
        <p:spPr>
          <a:xfrm>
            <a:off x="7559280" y="1339200"/>
            <a:ext cx="1369440" cy="910800"/>
          </a:xfrm>
          <a:prstGeom prst="rect">
            <a:avLst/>
          </a:prstGeom>
          <a:ln w="0">
            <a:solidFill>
              <a:srgbClr val="2e363d"/>
            </a:solidFill>
          </a:ln>
        </p:spPr>
      </p:pic>
      <p:sp>
        <p:nvSpPr>
          <p:cNvPr id="306" name="Zone de texte 26"/>
          <p:cNvSpPr/>
          <p:nvPr/>
        </p:nvSpPr>
        <p:spPr>
          <a:xfrm>
            <a:off x="6505920" y="2977920"/>
            <a:ext cx="2527560" cy="2104920"/>
          </a:xfrm>
          <a:prstGeom prst="rect">
            <a:avLst/>
          </a:prstGeom>
          <a:solidFill>
            <a:srgbClr val="ffffff">
              <a:alpha val="59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various utilities 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adapted to current versions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Monitoring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Reading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Encoding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Displaying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etc.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307" name="Image 20" descr=""/>
          <p:cNvPicPr/>
          <p:nvPr/>
        </p:nvPicPr>
        <p:blipFill>
          <a:blip r:embed="rId5"/>
          <a:stretch/>
        </p:blipFill>
        <p:spPr>
          <a:xfrm>
            <a:off x="6505920" y="1805760"/>
            <a:ext cx="1471320" cy="703080"/>
          </a:xfrm>
          <a:prstGeom prst="rect">
            <a:avLst/>
          </a:prstGeom>
          <a:ln w="0">
            <a:solidFill>
              <a:srgbClr val="2e363d"/>
            </a:solidFill>
          </a:ln>
        </p:spPr>
      </p:pic>
      <p:pic>
        <p:nvPicPr>
          <p:cNvPr id="308" name="Image 22" descr=""/>
          <p:cNvPicPr/>
          <p:nvPr/>
        </p:nvPicPr>
        <p:blipFill>
          <a:blip r:embed="rId6"/>
          <a:stretch/>
        </p:blipFill>
        <p:spPr>
          <a:xfrm>
            <a:off x="7655760" y="2141640"/>
            <a:ext cx="1176120" cy="735120"/>
          </a:xfrm>
          <a:prstGeom prst="rect">
            <a:avLst/>
          </a:prstGeom>
          <a:ln w="0">
            <a:solidFill>
              <a:srgbClr val="2e363d"/>
            </a:solidFill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B7A306-160D-4A8D-874F-C5B66E1BBE8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355040" y="186120"/>
            <a:ext cx="265788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Documentations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itre 1"/>
          <p:cNvSpPr/>
          <p:nvPr/>
        </p:nvSpPr>
        <p:spPr>
          <a:xfrm>
            <a:off x="5217120" y="189360"/>
            <a:ext cx="2657880" cy="67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Support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311" name="Image 11" descr=""/>
          <p:cNvPicPr/>
          <p:nvPr/>
        </p:nvPicPr>
        <p:blipFill>
          <a:blip r:embed="rId1"/>
          <a:stretch/>
        </p:blipFill>
        <p:spPr>
          <a:xfrm>
            <a:off x="5410800" y="2932200"/>
            <a:ext cx="2667600" cy="2126160"/>
          </a:xfrm>
          <a:prstGeom prst="rect">
            <a:avLst/>
          </a:prstGeom>
          <a:ln w="0">
            <a:noFill/>
          </a:ln>
        </p:spPr>
      </p:pic>
      <p:sp>
        <p:nvSpPr>
          <p:cNvPr id="312" name="Zone de texte 26"/>
          <p:cNvSpPr/>
          <p:nvPr/>
        </p:nvSpPr>
        <p:spPr>
          <a:xfrm>
            <a:off x="383400" y="973440"/>
            <a:ext cx="4325400" cy="1958400"/>
          </a:xfrm>
          <a:prstGeom prst="rect">
            <a:avLst/>
          </a:prstGeom>
          <a:solidFill>
            <a:srgbClr val="ffffff">
              <a:alpha val="60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List of IP addresses and communication ports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Calibri"/>
              </a:rPr>
              <a:t>- Installation procedure (</a:t>
            </a:r>
            <a:r>
              <a:rPr b="0" i="1" lang="en" sz="1200" spc="-1" strike="noStrike">
                <a:solidFill>
                  <a:srgbClr val="000000"/>
                </a:solidFill>
                <a:latin typeface="Arial"/>
                <a:ea typeface="Calibri"/>
              </a:rPr>
              <a:t>hardware, networking, etc.</a:t>
            </a:r>
            <a:r>
              <a:rPr b="0" lang="en" sz="1400" spc="-1" strike="noStrike">
                <a:solidFill>
                  <a:srgbClr val="000000"/>
                </a:solidFill>
                <a:latin typeface="Arial"/>
                <a:ea typeface="Calibri"/>
              </a:rPr>
              <a:t>)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Calibri"/>
              </a:rPr>
              <a:t>- Start-up procedure (</a:t>
            </a:r>
            <a:r>
              <a:rPr b="0" i="1" lang="en" sz="1200" spc="-1" strike="noStrike">
                <a:solidFill>
                  <a:srgbClr val="000000"/>
                </a:solidFill>
                <a:latin typeface="Arial"/>
                <a:ea typeface="Calibri"/>
              </a:rPr>
              <a:t>robot, server, software, interfaces, etc.</a:t>
            </a:r>
            <a:r>
              <a:rPr b="0" lang="en" sz="1400" spc="-1" strike="noStrike">
                <a:solidFill>
                  <a:srgbClr val="000000"/>
                </a:solidFill>
                <a:latin typeface="Arial"/>
                <a:ea typeface="Calibri"/>
              </a:rPr>
              <a:t>)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Calibri"/>
              </a:rPr>
              <a:t>- Encoding procedure and data management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Calibri"/>
              </a:rPr>
              <a:t>- Technical program documentation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Calibri"/>
              </a:rPr>
              <a:t>- Communication API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3" name="Zone de texte 26"/>
          <p:cNvSpPr/>
          <p:nvPr/>
        </p:nvSpPr>
        <p:spPr>
          <a:xfrm>
            <a:off x="5092560" y="973440"/>
            <a:ext cx="3421440" cy="1693440"/>
          </a:xfrm>
          <a:prstGeom prst="rect">
            <a:avLst/>
          </a:prstGeom>
          <a:solidFill>
            <a:srgbClr val="ffffff">
              <a:alpha val="60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Help with use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Diagnostics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Log monitoring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Updating programs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Ensuring compliance with ethical rules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Provision of VPN connections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314" name="Image 7" descr=""/>
          <p:cNvPicPr/>
          <p:nvPr/>
        </p:nvPicPr>
        <p:blipFill>
          <a:blip r:embed="rId2"/>
          <a:stretch/>
        </p:blipFill>
        <p:spPr>
          <a:xfrm>
            <a:off x="384120" y="2571840"/>
            <a:ext cx="3120840" cy="2541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B161A9-3CC7-4588-A855-FFFC65A0617C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838080" y="1948680"/>
            <a:ext cx="5281920" cy="14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9600" spc="-1" strike="noStrike">
                <a:solidFill>
                  <a:srgbClr val="2e363d"/>
                </a:solidFill>
                <a:latin typeface="Encode Sans Semi Condensed SemiBold"/>
                <a:ea typeface="Encode Sans Semi Condensed SemiBold"/>
              </a:rPr>
              <a:t>Thanks!</a:t>
            </a:r>
            <a:endParaRPr b="0" lang="en-GB" sz="9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ldNum" idx="8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B306829-0F48-4BE2-BB30-6B55B843D032}" type="slidenum">
              <a:rPr b="0" lang="en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2880" y="2718360"/>
            <a:ext cx="5456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000" spc="-1" strike="noStrike">
                <a:solidFill>
                  <a:srgbClr val="2e363d"/>
                </a:solidFill>
                <a:latin typeface="Roboto"/>
                <a:ea typeface="Roboto"/>
              </a:rPr>
              <a:t>Goal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Google Shape;93;p17"/>
          <p:cNvSpPr txBox="1"/>
          <p:nvPr/>
        </p:nvSpPr>
        <p:spPr>
          <a:xfrm>
            <a:off x="1789920" y="1568160"/>
            <a:ext cx="1029960" cy="2551320"/>
          </a:xfrm>
          <a:prstGeom prst="rect">
            <a:avLst/>
          </a:prstGeom>
        </p:spPr>
        <p:txBody>
          <a:bodyPr wrap="none" lIns="90000" rIns="90000" tIns="45000" bIns="450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400" spc="-1" strike="noStrike">
                <a:ln w="0">
                  <a:noFill/>
                </a:ln>
                <a:solidFill>
                  <a:srgbClr val="ffffff"/>
                </a:solidFill>
                <a:latin typeface="Roboto"/>
                <a:ea typeface="Roboto"/>
              </a:rPr>
              <a:t>1</a:t>
            </a:r>
            <a:endParaRPr b="0" lang="en-GB" sz="14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 idx="4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99FF547-55F1-4D25-AF33-66C70CD4297C}" type="slidenum">
              <a:rPr b="0" lang="fr-FR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ubTitle"/>
          </p:nvPr>
        </p:nvSpPr>
        <p:spPr>
          <a:xfrm>
            <a:off x="3422880" y="3883320"/>
            <a:ext cx="503496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767e85"/>
                </a:solidFill>
                <a:latin typeface="Roboto"/>
                <a:ea typeface="Roboto"/>
              </a:rPr>
              <a:t>Situation, Objectives and Constraints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67760" y="1093320"/>
            <a:ext cx="200304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Situation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2714760" y="1093320"/>
            <a:ext cx="5811840" cy="30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rgbClr val="2e363d"/>
                </a:solidFill>
                <a:latin typeface="Roboto"/>
                <a:ea typeface="Roboto"/>
              </a:rPr>
              <a:t>One research robot (</a:t>
            </a:r>
            <a:r>
              <a:rPr b="0" i="1" lang="en-GB" sz="1800" spc="-1" strike="noStrike">
                <a:solidFill>
                  <a:srgbClr val="2e363d"/>
                </a:solidFill>
                <a:latin typeface="Roboto"/>
                <a:ea typeface="Roboto"/>
              </a:rPr>
              <a:t>ARI from PAL Robotics</a:t>
            </a:r>
            <a:r>
              <a:rPr b="0" lang="en-GB" sz="2000" spc="-1" strike="noStrike">
                <a:solidFill>
                  <a:srgbClr val="2e363d"/>
                </a:solidFill>
                <a:latin typeface="Roboto"/>
                <a:ea typeface="Roboto"/>
              </a:rPr>
              <a:t>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rgbClr val="2e363d"/>
                </a:solidFill>
                <a:latin typeface="Roboto"/>
                <a:ea typeface="Roboto"/>
              </a:rPr>
              <a:t>Six partners (</a:t>
            </a:r>
            <a:r>
              <a:rPr b="0" i="1" lang="en-GB" sz="1800" spc="-1" strike="noStrike">
                <a:solidFill>
                  <a:srgbClr val="2e363d"/>
                </a:solidFill>
                <a:latin typeface="Roboto"/>
                <a:ea typeface="Roboto"/>
              </a:rPr>
              <a:t>BIU, CVUT, HWU, INRIA, PAL, UNITN</a:t>
            </a:r>
            <a:r>
              <a:rPr b="0" lang="en-GB" sz="2000" spc="-1" strike="noStrike">
                <a:solidFill>
                  <a:srgbClr val="2e363d"/>
                </a:solidFill>
                <a:latin typeface="Roboto"/>
                <a:ea typeface="Roboto"/>
              </a:rPr>
              <a:t>) are creating programmes to enhance the robot's functionalities.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GB" sz="2000" spc="-1" strike="noStrike">
                <a:solidFill>
                  <a:srgbClr val="2e363d"/>
                </a:solidFill>
                <a:latin typeface="Roboto"/>
                <a:ea typeface="Roboto"/>
              </a:rPr>
              <a:t>The experiments are carried out by APHP (</a:t>
            </a:r>
            <a:r>
              <a:rPr b="0" i="1" lang="en-GB" sz="2000" spc="-1" strike="noStrike">
                <a:solidFill>
                  <a:srgbClr val="2e363d"/>
                </a:solidFill>
                <a:latin typeface="Roboto"/>
                <a:ea typeface="Roboto"/>
              </a:rPr>
              <a:t>Broca Living Lab</a:t>
            </a:r>
            <a:r>
              <a:rPr b="0" lang="en-GB" sz="2000" spc="-1" strike="noStrike">
                <a:solidFill>
                  <a:srgbClr val="2e363d"/>
                </a:solidFill>
                <a:latin typeface="Roboto"/>
                <a:ea typeface="Roboto"/>
              </a:rPr>
              <a:t>) at Broca Hospital.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5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2F9023C-EE90-43DC-B1FB-EAE85DD1AAD3}" type="slidenum">
              <a:rPr b="0" lang="en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62800" y="887040"/>
            <a:ext cx="2594880" cy="48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Objectives 1 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239760" y="1343880"/>
            <a:ext cx="3648240" cy="93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Provide a hardware and software infrastructure to run the robot programs and record the results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6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D3442A7-24F2-4DAC-A442-4A6610C5AD1C}" type="slidenum">
              <a:rPr b="0" lang="en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221" name="Google Shape;105;p19"/>
          <p:cNvSpPr/>
          <p:nvPr/>
        </p:nvSpPr>
        <p:spPr>
          <a:xfrm>
            <a:off x="4740480" y="1388520"/>
            <a:ext cx="4183200" cy="101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Provide the tools and support to enable APHP to use the robot autonomously over a long period of time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22" name="Google Shape;104;p19"/>
          <p:cNvSpPr/>
          <p:nvPr/>
        </p:nvSpPr>
        <p:spPr>
          <a:xfrm>
            <a:off x="4616640" y="887040"/>
            <a:ext cx="2594880" cy="4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Objectives 2 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23" name="Google Shape;104;p19"/>
          <p:cNvSpPr/>
          <p:nvPr/>
        </p:nvSpPr>
        <p:spPr>
          <a:xfrm>
            <a:off x="262800" y="2364120"/>
            <a:ext cx="259488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Constraint 1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24" name="Google Shape;105;p19"/>
          <p:cNvSpPr/>
          <p:nvPr/>
        </p:nvSpPr>
        <p:spPr>
          <a:xfrm>
            <a:off x="239760" y="2862000"/>
            <a:ext cx="3648240" cy="22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The modules added require a higher level of computing power than that of the robot</a:t>
            </a:r>
            <a:endParaRPr b="0" lang="en-GB" sz="1600" spc="-1" strike="noStrike">
              <a:latin typeface="Arial"/>
            </a:endParaRPr>
          </a:p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One feature uses a webservice</a:t>
            </a:r>
            <a:endParaRPr b="0" lang="en-GB" sz="1600" spc="-1" strike="noStrike">
              <a:latin typeface="Arial"/>
            </a:endParaRPr>
          </a:p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A very large volume of data is used</a:t>
            </a:r>
            <a:endParaRPr b="0" lang="en-GB" sz="1600" spc="-1" strike="noStrike">
              <a:latin typeface="Arial"/>
            </a:endParaRPr>
          </a:p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Do not use the hospital network for security reasons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25" name="Google Shape;104;p19"/>
          <p:cNvSpPr/>
          <p:nvPr/>
        </p:nvSpPr>
        <p:spPr>
          <a:xfrm>
            <a:off x="4638960" y="2338560"/>
            <a:ext cx="2594880" cy="67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Constraint 2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26" name="Google Shape;105;p19"/>
          <p:cNvSpPr/>
          <p:nvPr/>
        </p:nvSpPr>
        <p:spPr>
          <a:xfrm>
            <a:off x="4740480" y="2861280"/>
            <a:ext cx="4183200" cy="13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APHP staff have no specific knowledge of IT or development</a:t>
            </a:r>
            <a:endParaRPr b="0" lang="en-GB" sz="1600" spc="-1" strike="noStrike">
              <a:latin typeface="Arial"/>
            </a:endParaRPr>
          </a:p>
          <a:p>
            <a:pPr marL="316440" indent="-343080">
              <a:lnSpc>
                <a:spcPct val="100000"/>
              </a:lnSpc>
              <a:spcAft>
                <a:spcPts val="1199"/>
              </a:spcAft>
              <a:buClr>
                <a:srgbClr val="767e85"/>
              </a:buClr>
              <a:buFont typeface="Wingdings" charset="2"/>
              <a:buChar char=""/>
            </a:pPr>
            <a:r>
              <a:rPr b="0" lang="en-US" sz="1600" spc="-1" strike="noStrike">
                <a:solidFill>
                  <a:srgbClr val="2e363d"/>
                </a:solidFill>
                <a:latin typeface="Roboto"/>
                <a:ea typeface="Roboto"/>
              </a:rPr>
              <a:t>APHP must validate the data recorded before it is shared.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27" name="Connecteur droit 8"/>
          <p:cNvSpPr/>
          <p:nvPr/>
        </p:nvSpPr>
        <p:spPr>
          <a:xfrm>
            <a:off x="4230000" y="1100160"/>
            <a:ext cx="360" cy="3538440"/>
          </a:xfrm>
          <a:prstGeom prst="line">
            <a:avLst/>
          </a:prstGeom>
          <a:ln>
            <a:solidFill>
              <a:srgbClr val="f3e1c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2880" y="2718360"/>
            <a:ext cx="5456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000" spc="-1" strike="noStrike">
                <a:solidFill>
                  <a:srgbClr val="2e363d"/>
                </a:solidFill>
                <a:latin typeface="Roboto"/>
                <a:ea typeface="Roboto"/>
              </a:rPr>
              <a:t>Solutions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Google Shape;93;p17"/>
          <p:cNvSpPr txBox="1"/>
          <p:nvPr/>
        </p:nvSpPr>
        <p:spPr>
          <a:xfrm>
            <a:off x="1789920" y="1568160"/>
            <a:ext cx="1029960" cy="2551320"/>
          </a:xfrm>
          <a:prstGeom prst="rect">
            <a:avLst/>
          </a:prstGeom>
        </p:spPr>
        <p:txBody>
          <a:bodyPr wrap="none" lIns="90000" rIns="90000" tIns="45000" bIns="450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400" spc="-1" strike="noStrike">
                <a:ln w="0">
                  <a:noFill/>
                </a:ln>
                <a:solidFill>
                  <a:srgbClr val="ffffff"/>
                </a:solidFill>
                <a:latin typeface="Roboto"/>
                <a:ea typeface="Roboto"/>
              </a:rPr>
              <a:t>2</a:t>
            </a:r>
            <a:endParaRPr b="0" lang="en-GB" sz="14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ldNum" idx="7"/>
          </p:nvPr>
        </p:nvSpPr>
        <p:spPr>
          <a:xfrm>
            <a:off x="8456400" y="12960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767e85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3536A0-3680-421E-9966-91F80F452502}" type="slidenum">
              <a:rPr b="0" lang="fr-FR" sz="1200" spc="-1" strike="noStrike">
                <a:solidFill>
                  <a:srgbClr val="767e85"/>
                </a:solidFill>
                <a:latin typeface="Roboto"/>
                <a:ea typeface="Roboto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ubTitle"/>
          </p:nvPr>
        </p:nvSpPr>
        <p:spPr>
          <a:xfrm>
            <a:off x="3422880" y="3883320"/>
            <a:ext cx="5034960" cy="34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767e85"/>
                </a:solidFill>
                <a:latin typeface="Roboto"/>
                <a:ea typeface="Roboto"/>
              </a:rPr>
              <a:t>Hardware and Software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 89" descr=""/>
          <p:cNvPicPr/>
          <p:nvPr/>
        </p:nvPicPr>
        <p:blipFill>
          <a:blip r:embed="rId1"/>
          <a:srcRect l="17823" t="10264" r="19049" b="6165"/>
          <a:stretch/>
        </p:blipFill>
        <p:spPr>
          <a:xfrm>
            <a:off x="4676400" y="899280"/>
            <a:ext cx="1116360" cy="1272960"/>
          </a:xfrm>
          <a:prstGeom prst="rect">
            <a:avLst/>
          </a:prstGeom>
          <a:ln w="0">
            <a:noFill/>
          </a:ln>
        </p:spPr>
      </p:pic>
      <p:sp>
        <p:nvSpPr>
          <p:cNvPr id="233" name="Zone de texte 26"/>
          <p:cNvSpPr/>
          <p:nvPr/>
        </p:nvSpPr>
        <p:spPr>
          <a:xfrm>
            <a:off x="561960" y="1061640"/>
            <a:ext cx="4114080" cy="12614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Router 4G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Only to be able to use web services. Currently, there is only the dialogue server on Cloud.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Protection by APN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(private network without public access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), firewall and VPN.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200" spc="-1" strike="noStrike">
              <a:latin typeface="Arial"/>
            </a:endParaRPr>
          </a:p>
        </p:txBody>
      </p:sp>
      <p:pic>
        <p:nvPicPr>
          <p:cNvPr id="234" name="Image 101" descr=""/>
          <p:cNvPicPr/>
          <p:nvPr/>
        </p:nvPicPr>
        <p:blipFill>
          <a:blip r:embed="rId2"/>
          <a:stretch/>
        </p:blipFill>
        <p:spPr>
          <a:xfrm>
            <a:off x="194040" y="4006440"/>
            <a:ext cx="1495080" cy="834120"/>
          </a:xfrm>
          <a:prstGeom prst="rect">
            <a:avLst/>
          </a:prstGeom>
          <a:ln w="0">
            <a:noFill/>
          </a:ln>
        </p:spPr>
      </p:pic>
      <p:pic>
        <p:nvPicPr>
          <p:cNvPr id="235" name="Image 121" descr=""/>
          <p:cNvPicPr/>
          <p:nvPr/>
        </p:nvPicPr>
        <p:blipFill>
          <a:blip r:embed="rId3"/>
          <a:stretch/>
        </p:blipFill>
        <p:spPr>
          <a:xfrm>
            <a:off x="117000" y="2683440"/>
            <a:ext cx="1073880" cy="720360"/>
          </a:xfrm>
          <a:prstGeom prst="rect">
            <a:avLst/>
          </a:prstGeom>
          <a:ln w="0">
            <a:noFill/>
          </a:ln>
        </p:spPr>
      </p:pic>
      <p:pic>
        <p:nvPicPr>
          <p:cNvPr id="236" name="Image 123" descr=""/>
          <p:cNvPicPr/>
          <p:nvPr/>
        </p:nvPicPr>
        <p:blipFill>
          <a:blip r:embed="rId4"/>
          <a:stretch/>
        </p:blipFill>
        <p:spPr>
          <a:xfrm>
            <a:off x="-153000" y="1056960"/>
            <a:ext cx="1061640" cy="883080"/>
          </a:xfrm>
          <a:prstGeom prst="rect">
            <a:avLst/>
          </a:prstGeom>
          <a:ln w="0">
            <a:noFill/>
          </a:ln>
        </p:spPr>
      </p:pic>
      <p:sp>
        <p:nvSpPr>
          <p:cNvPr id="237" name="Titre 1"/>
          <p:cNvSpPr/>
          <p:nvPr/>
        </p:nvSpPr>
        <p:spPr>
          <a:xfrm>
            <a:off x="1217160" y="-145800"/>
            <a:ext cx="5323320" cy="67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2e363d"/>
                </a:solidFill>
                <a:latin typeface="Roboto"/>
                <a:ea typeface="Roboto"/>
              </a:rPr>
              <a:t>Hardware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238" name="Image 172" descr=""/>
          <p:cNvPicPr/>
          <p:nvPr/>
        </p:nvPicPr>
        <p:blipFill>
          <a:blip r:embed="rId5"/>
          <a:stretch/>
        </p:blipFill>
        <p:spPr>
          <a:xfrm>
            <a:off x="4817880" y="2474280"/>
            <a:ext cx="1352520" cy="809640"/>
          </a:xfrm>
          <a:prstGeom prst="rect">
            <a:avLst/>
          </a:prstGeom>
          <a:ln w="0">
            <a:noFill/>
          </a:ln>
        </p:spPr>
      </p:pic>
      <p:sp>
        <p:nvSpPr>
          <p:cNvPr id="239" name="Zone de texte 26"/>
          <p:cNvSpPr/>
          <p:nvPr/>
        </p:nvSpPr>
        <p:spPr>
          <a:xfrm>
            <a:off x="1191240" y="2564280"/>
            <a:ext cx="3816000" cy="92736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Router Wi-Fi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This device is dedicated to the system's network communication, so that it can handle the load of data exchanges.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0" name="Zone de texte 26"/>
          <p:cNvSpPr/>
          <p:nvPr/>
        </p:nvSpPr>
        <p:spPr>
          <a:xfrm>
            <a:off x="1802520" y="3863160"/>
            <a:ext cx="7147080" cy="115776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Tablet Interface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It allows the experimenter to control the system (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robot, server, modules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) without any technical knowledge. 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It also frees up the experimenter's attention, allowing them to concentrate fully on the experiment in hand.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1" name="Zone de texte 26"/>
          <p:cNvSpPr/>
          <p:nvPr/>
        </p:nvSpPr>
        <p:spPr>
          <a:xfrm>
            <a:off x="5757480" y="967680"/>
            <a:ext cx="3429360" cy="120456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Server (</a:t>
            </a:r>
            <a:r>
              <a:rPr b="1" i="1" lang="fr-FR" sz="12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base station</a:t>
            </a:r>
            <a:r>
              <a:rPr b="1" lang="fr-FR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)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It relieves the robot by taking charge of the execution of the project's applications.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It has very high computing power.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2" name="Zone de texte 26"/>
          <p:cNvSpPr/>
          <p:nvPr/>
        </p:nvSpPr>
        <p:spPr>
          <a:xfrm>
            <a:off x="5867640" y="2544120"/>
            <a:ext cx="3209040" cy="74016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NAS Server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It is used to store large volumes of data. It frees up space on the server.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 87" descr=""/>
          <p:cNvPicPr/>
          <p:nvPr/>
        </p:nvPicPr>
        <p:blipFill>
          <a:blip r:embed="rId1"/>
          <a:stretch/>
        </p:blipFill>
        <p:spPr>
          <a:xfrm flipH="1">
            <a:off x="5041800" y="2726640"/>
            <a:ext cx="1166760" cy="2017080"/>
          </a:xfrm>
          <a:prstGeom prst="rect">
            <a:avLst/>
          </a:prstGeom>
          <a:ln w="0">
            <a:noFill/>
          </a:ln>
        </p:spPr>
      </p:pic>
      <p:sp>
        <p:nvSpPr>
          <p:cNvPr id="244" name="Zone de texte 26"/>
          <p:cNvSpPr/>
          <p:nvPr/>
        </p:nvSpPr>
        <p:spPr>
          <a:xfrm>
            <a:off x="5286960" y="4638600"/>
            <a:ext cx="1483920" cy="6192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  <a:ea typeface="Calibri"/>
              </a:rPr>
              <a:t>ARI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45" name="Image 89" descr=""/>
          <p:cNvPicPr/>
          <p:nvPr/>
        </p:nvPicPr>
        <p:blipFill>
          <a:blip r:embed="rId2"/>
          <a:srcRect l="17823" t="10264" r="19049" b="6165"/>
          <a:stretch/>
        </p:blipFill>
        <p:spPr>
          <a:xfrm>
            <a:off x="3357720" y="3396960"/>
            <a:ext cx="1116360" cy="1272960"/>
          </a:xfrm>
          <a:prstGeom prst="rect">
            <a:avLst/>
          </a:prstGeom>
          <a:ln w="0">
            <a:noFill/>
          </a:ln>
        </p:spPr>
      </p:pic>
      <p:sp>
        <p:nvSpPr>
          <p:cNvPr id="246" name="Zone de texte 26"/>
          <p:cNvSpPr/>
          <p:nvPr/>
        </p:nvSpPr>
        <p:spPr>
          <a:xfrm>
            <a:off x="3155760" y="4531680"/>
            <a:ext cx="1712880" cy="6192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Server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(Base Station)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47" name="Zone de texte 26"/>
          <p:cNvSpPr/>
          <p:nvPr/>
        </p:nvSpPr>
        <p:spPr>
          <a:xfrm>
            <a:off x="3527280" y="1491840"/>
            <a:ext cx="2101320" cy="36288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Router Wi-Fi robot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48" name="Zone de texte 26"/>
          <p:cNvSpPr/>
          <p:nvPr/>
        </p:nvSpPr>
        <p:spPr>
          <a:xfrm>
            <a:off x="2091960" y="1483560"/>
            <a:ext cx="1325520" cy="35136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Router 4G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249" name="Image 96" descr=""/>
          <p:cNvPicPr/>
          <p:nvPr/>
        </p:nvPicPr>
        <p:blipFill>
          <a:blip r:embed="rId3"/>
          <a:stretch/>
        </p:blipFill>
        <p:spPr>
          <a:xfrm>
            <a:off x="7619760" y="2762280"/>
            <a:ext cx="1218960" cy="1218960"/>
          </a:xfrm>
          <a:prstGeom prst="rect">
            <a:avLst/>
          </a:prstGeom>
          <a:ln w="0">
            <a:noFill/>
          </a:ln>
        </p:spPr>
      </p:pic>
      <p:pic>
        <p:nvPicPr>
          <p:cNvPr id="250" name="Image 98" descr=""/>
          <p:cNvPicPr/>
          <p:nvPr/>
        </p:nvPicPr>
        <p:blipFill>
          <a:blip r:embed="rId4"/>
          <a:stretch/>
        </p:blipFill>
        <p:spPr>
          <a:xfrm>
            <a:off x="7619760" y="3931560"/>
            <a:ext cx="1218960" cy="1218960"/>
          </a:xfrm>
          <a:prstGeom prst="rect">
            <a:avLst/>
          </a:prstGeom>
          <a:ln w="0">
            <a:noFill/>
          </a:ln>
        </p:spPr>
      </p:pic>
      <p:pic>
        <p:nvPicPr>
          <p:cNvPr id="251" name="Image 100" descr=""/>
          <p:cNvPicPr/>
          <p:nvPr/>
        </p:nvPicPr>
        <p:blipFill>
          <a:blip r:embed="rId5"/>
          <a:stretch/>
        </p:blipFill>
        <p:spPr>
          <a:xfrm>
            <a:off x="7581960" y="162720"/>
            <a:ext cx="1523160" cy="1523160"/>
          </a:xfrm>
          <a:prstGeom prst="rect">
            <a:avLst/>
          </a:prstGeom>
          <a:ln w="0">
            <a:noFill/>
          </a:ln>
        </p:spPr>
      </p:pic>
      <p:pic>
        <p:nvPicPr>
          <p:cNvPr id="252" name="Image 101" descr=""/>
          <p:cNvPicPr/>
          <p:nvPr/>
        </p:nvPicPr>
        <p:blipFill>
          <a:blip r:embed="rId6"/>
          <a:stretch/>
        </p:blipFill>
        <p:spPr>
          <a:xfrm>
            <a:off x="6349320" y="453600"/>
            <a:ext cx="1495080" cy="834120"/>
          </a:xfrm>
          <a:prstGeom prst="rect">
            <a:avLst/>
          </a:prstGeom>
          <a:ln w="0">
            <a:noFill/>
          </a:ln>
        </p:spPr>
      </p:pic>
      <p:sp>
        <p:nvSpPr>
          <p:cNvPr id="253" name="Zone de texte 26"/>
          <p:cNvSpPr/>
          <p:nvPr/>
        </p:nvSpPr>
        <p:spPr>
          <a:xfrm>
            <a:off x="60840" y="3847680"/>
            <a:ext cx="1718640" cy="7056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Dialogue server </a:t>
            </a:r>
            <a:br>
              <a:rPr sz="2000"/>
            </a:b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on HWU cloud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254" name="Image 114" descr=""/>
          <p:cNvPicPr/>
          <p:nvPr/>
        </p:nvPicPr>
        <p:blipFill>
          <a:blip r:embed="rId7"/>
          <a:stretch/>
        </p:blipFill>
        <p:spPr>
          <a:xfrm flipH="1">
            <a:off x="6648480" y="2744280"/>
            <a:ext cx="971280" cy="693360"/>
          </a:xfrm>
          <a:prstGeom prst="rect">
            <a:avLst/>
          </a:prstGeom>
          <a:ln w="0">
            <a:noFill/>
          </a:ln>
        </p:spPr>
      </p:pic>
      <p:pic>
        <p:nvPicPr>
          <p:cNvPr id="255" name="Image 113" descr=""/>
          <p:cNvPicPr/>
          <p:nvPr/>
        </p:nvPicPr>
        <p:blipFill>
          <a:blip r:embed="rId8"/>
          <a:stretch/>
        </p:blipFill>
        <p:spPr>
          <a:xfrm>
            <a:off x="6055200" y="2498760"/>
            <a:ext cx="971280" cy="693360"/>
          </a:xfrm>
          <a:prstGeom prst="rect">
            <a:avLst/>
          </a:prstGeom>
          <a:ln w="0">
            <a:noFill/>
          </a:ln>
        </p:spPr>
      </p:pic>
      <p:sp>
        <p:nvSpPr>
          <p:cNvPr id="256" name="Zone de texte 26"/>
          <p:cNvSpPr/>
          <p:nvPr/>
        </p:nvSpPr>
        <p:spPr>
          <a:xfrm>
            <a:off x="7758360" y="2431080"/>
            <a:ext cx="1605240" cy="5612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7" name="Zone de texte 26"/>
          <p:cNvSpPr/>
          <p:nvPr/>
        </p:nvSpPr>
        <p:spPr>
          <a:xfrm>
            <a:off x="6642720" y="1210680"/>
            <a:ext cx="1605240" cy="5612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Tablet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8" name="Zone de texte 26"/>
          <p:cNvSpPr/>
          <p:nvPr/>
        </p:nvSpPr>
        <p:spPr>
          <a:xfrm>
            <a:off x="7586640" y="1490760"/>
            <a:ext cx="1605240" cy="5612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Experimenter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259" name="Image 121" descr=""/>
          <p:cNvPicPr/>
          <p:nvPr/>
        </p:nvPicPr>
        <p:blipFill>
          <a:blip r:embed="rId9"/>
          <a:stretch/>
        </p:blipFill>
        <p:spPr>
          <a:xfrm>
            <a:off x="3610080" y="441720"/>
            <a:ext cx="1740240" cy="1167840"/>
          </a:xfrm>
          <a:prstGeom prst="rect">
            <a:avLst/>
          </a:prstGeom>
          <a:ln w="0">
            <a:noFill/>
          </a:ln>
        </p:spPr>
      </p:pic>
      <p:pic>
        <p:nvPicPr>
          <p:cNvPr id="260" name="Image 123" descr=""/>
          <p:cNvPicPr/>
          <p:nvPr/>
        </p:nvPicPr>
        <p:blipFill>
          <a:blip r:embed="rId10"/>
          <a:stretch/>
        </p:blipFill>
        <p:spPr>
          <a:xfrm>
            <a:off x="1954440" y="288000"/>
            <a:ext cx="1530360" cy="1272960"/>
          </a:xfrm>
          <a:prstGeom prst="rect">
            <a:avLst/>
          </a:prstGeom>
          <a:ln w="0">
            <a:noFill/>
          </a:ln>
        </p:spPr>
      </p:pic>
      <p:sp>
        <p:nvSpPr>
          <p:cNvPr id="261" name="Connecteur droit 125"/>
          <p:cNvSpPr/>
          <p:nvPr/>
        </p:nvSpPr>
        <p:spPr>
          <a:xfrm flipH="1">
            <a:off x="2891880" y="2112480"/>
            <a:ext cx="960840" cy="36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onnecteur droit 129"/>
          <p:cNvSpPr/>
          <p:nvPr/>
        </p:nvSpPr>
        <p:spPr>
          <a:xfrm flipV="1">
            <a:off x="3852720" y="1884240"/>
            <a:ext cx="239760" cy="22464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onnecteur droit 132"/>
          <p:cNvSpPr/>
          <p:nvPr/>
        </p:nvSpPr>
        <p:spPr>
          <a:xfrm flipH="1" flipV="1">
            <a:off x="2685960" y="1842480"/>
            <a:ext cx="205920" cy="26748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onnecteur droit 135"/>
          <p:cNvSpPr/>
          <p:nvPr/>
        </p:nvSpPr>
        <p:spPr>
          <a:xfrm flipV="1">
            <a:off x="4100400" y="1892160"/>
            <a:ext cx="373680" cy="151380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onnecteur droit 139"/>
          <p:cNvSpPr/>
          <p:nvPr/>
        </p:nvSpPr>
        <p:spPr>
          <a:xfrm flipH="1" flipV="1">
            <a:off x="4630680" y="1892160"/>
            <a:ext cx="747720" cy="159084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onnecteur droit 149"/>
          <p:cNvSpPr/>
          <p:nvPr/>
        </p:nvSpPr>
        <p:spPr>
          <a:xfrm flipH="1">
            <a:off x="5013360" y="2139120"/>
            <a:ext cx="1270440" cy="36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onnecteur droit 150"/>
          <p:cNvSpPr/>
          <p:nvPr/>
        </p:nvSpPr>
        <p:spPr>
          <a:xfrm flipV="1">
            <a:off x="6283800" y="1561320"/>
            <a:ext cx="459720" cy="57528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onnecteur droit 151"/>
          <p:cNvSpPr/>
          <p:nvPr/>
        </p:nvSpPr>
        <p:spPr>
          <a:xfrm flipH="1" flipV="1">
            <a:off x="4807440" y="1869120"/>
            <a:ext cx="205920" cy="26748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onnecteur droit 156"/>
          <p:cNvSpPr/>
          <p:nvPr/>
        </p:nvSpPr>
        <p:spPr>
          <a:xfrm flipV="1">
            <a:off x="920520" y="2212920"/>
            <a:ext cx="296640" cy="779400"/>
          </a:xfrm>
          <a:prstGeom prst="line">
            <a:avLst/>
          </a:prstGeom>
          <a:ln cap="rnd"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onnecteur droit 165"/>
          <p:cNvSpPr/>
          <p:nvPr/>
        </p:nvSpPr>
        <p:spPr>
          <a:xfrm flipH="1">
            <a:off x="1665360" y="1414440"/>
            <a:ext cx="541080" cy="385560"/>
          </a:xfrm>
          <a:prstGeom prst="line">
            <a:avLst/>
          </a:prstGeom>
          <a:ln cap="rnd"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Titre 1"/>
          <p:cNvSpPr/>
          <p:nvPr/>
        </p:nvSpPr>
        <p:spPr>
          <a:xfrm>
            <a:off x="1217160" y="-91440"/>
            <a:ext cx="53233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Network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272" name="Image 172" descr=""/>
          <p:cNvPicPr/>
          <p:nvPr/>
        </p:nvPicPr>
        <p:blipFill>
          <a:blip r:embed="rId11"/>
          <a:stretch/>
        </p:blipFill>
        <p:spPr>
          <a:xfrm>
            <a:off x="1804680" y="3778920"/>
            <a:ext cx="1352520" cy="809640"/>
          </a:xfrm>
          <a:prstGeom prst="rect">
            <a:avLst/>
          </a:prstGeom>
          <a:ln w="0">
            <a:noFill/>
          </a:ln>
        </p:spPr>
      </p:pic>
      <p:sp>
        <p:nvSpPr>
          <p:cNvPr id="273" name="Zone de texte 26"/>
          <p:cNvSpPr/>
          <p:nvPr/>
        </p:nvSpPr>
        <p:spPr>
          <a:xfrm>
            <a:off x="1724400" y="4485240"/>
            <a:ext cx="1483920" cy="6192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68040" rIns="68040" tIns="34200" bIns="342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Calibri"/>
              </a:rPr>
              <a:t>Server NAS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(optional)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74" name="Connecteur droit 176"/>
          <p:cNvSpPr/>
          <p:nvPr/>
        </p:nvSpPr>
        <p:spPr>
          <a:xfrm flipV="1">
            <a:off x="2752200" y="1879920"/>
            <a:ext cx="1553760" cy="194112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onnecteur droit 1"/>
          <p:cNvSpPr/>
          <p:nvPr/>
        </p:nvSpPr>
        <p:spPr>
          <a:xfrm flipH="1">
            <a:off x="3971520" y="1856880"/>
            <a:ext cx="960840" cy="360"/>
          </a:xfrm>
          <a:prstGeom prst="line">
            <a:avLst/>
          </a:prstGeom>
          <a:ln cap="rnd"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6" name="Image 10" descr=""/>
          <p:cNvPicPr/>
          <p:nvPr/>
        </p:nvPicPr>
        <p:blipFill>
          <a:blip r:embed="rId12"/>
          <a:stretch/>
        </p:blipFill>
        <p:spPr>
          <a:xfrm>
            <a:off x="281160" y="794520"/>
            <a:ext cx="549720" cy="488520"/>
          </a:xfrm>
          <a:prstGeom prst="rect">
            <a:avLst/>
          </a:prstGeom>
          <a:ln w="0">
            <a:noFill/>
          </a:ln>
        </p:spPr>
      </p:pic>
      <p:pic>
        <p:nvPicPr>
          <p:cNvPr id="277" name="Image 12" descr=""/>
          <p:cNvPicPr/>
          <p:nvPr/>
        </p:nvPicPr>
        <p:blipFill>
          <a:blip r:embed="rId13"/>
          <a:stretch/>
        </p:blipFill>
        <p:spPr>
          <a:xfrm>
            <a:off x="60840" y="1308960"/>
            <a:ext cx="1058040" cy="186840"/>
          </a:xfrm>
          <a:prstGeom prst="rect">
            <a:avLst/>
          </a:prstGeom>
          <a:ln w="0">
            <a:noFill/>
          </a:ln>
        </p:spPr>
      </p:pic>
      <p:sp>
        <p:nvSpPr>
          <p:cNvPr id="278" name="Connecteur droit 16"/>
          <p:cNvSpPr/>
          <p:nvPr/>
        </p:nvSpPr>
        <p:spPr>
          <a:xfrm flipH="1" flipV="1">
            <a:off x="674280" y="1558440"/>
            <a:ext cx="403560" cy="321480"/>
          </a:xfrm>
          <a:prstGeom prst="line">
            <a:avLst/>
          </a:prstGeom>
          <a:ln cap="rnd"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Nuage 168"/>
          <p:cNvSpPr/>
          <p:nvPr/>
        </p:nvSpPr>
        <p:spPr>
          <a:xfrm>
            <a:off x="824400" y="1759320"/>
            <a:ext cx="1042200" cy="58536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2e363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34200" bIns="34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2e363d"/>
                </a:solidFill>
                <a:latin typeface="Arial"/>
                <a:ea typeface="Calibri"/>
              </a:rPr>
              <a:t>Internet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280" name="Image 105" descr=""/>
          <p:cNvPicPr/>
          <p:nvPr/>
        </p:nvPicPr>
        <p:blipFill>
          <a:blip r:embed="rId14"/>
          <a:stretch/>
        </p:blipFill>
        <p:spPr>
          <a:xfrm>
            <a:off x="235440" y="2763720"/>
            <a:ext cx="1218960" cy="121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355040" y="186120"/>
            <a:ext cx="532332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Software : Experimenter Interface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Zone de texte 26"/>
          <p:cNvSpPr/>
          <p:nvPr/>
        </p:nvSpPr>
        <p:spPr>
          <a:xfrm>
            <a:off x="244800" y="767880"/>
            <a:ext cx="8282880" cy="1490760"/>
          </a:xfrm>
          <a:prstGeom prst="rect">
            <a:avLst/>
          </a:prstGeom>
          <a:solidFill>
            <a:srgbClr val="ffffff">
              <a:alpha val="59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Experimenter Interface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run on tablet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Controls module startup and shutdown, in order to prepare experiment.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Command to start dialog and choose type of interaction.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Easy-to-read view for monitoring robot, server, SPRING module and recording status.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Annotate recordings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</p:txBody>
      </p:sp>
      <p:sp>
        <p:nvSpPr>
          <p:cNvPr id="283" name="Zone de texte 26"/>
          <p:cNvSpPr/>
          <p:nvPr/>
        </p:nvSpPr>
        <p:spPr>
          <a:xfrm>
            <a:off x="113040" y="2438640"/>
            <a:ext cx="4215960" cy="2548800"/>
          </a:xfrm>
          <a:prstGeom prst="rect">
            <a:avLst/>
          </a:prstGeom>
          <a:solidFill>
            <a:srgbClr val="ffffff">
              <a:alpha val="60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GB" sz="14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Experimenter Interface server 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Gateway tablet and the modules (</a:t>
            </a: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running on the robot and server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).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Centralise and format data.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Manage system commands (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Linux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) to start programs, read statistics, etc...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- Monitor certain data to trigger alerts on the tablet (</a:t>
            </a: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diagnostics, activities, Internet connection, tablet presence, etc.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Calibri"/>
              </a:rPr>
              <a:t>).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284" name="Groupe 16"/>
          <p:cNvGrpSpPr/>
          <p:nvPr/>
        </p:nvGrpSpPr>
        <p:grpSpPr>
          <a:xfrm>
            <a:off x="4177440" y="2121480"/>
            <a:ext cx="4721760" cy="2835720"/>
            <a:chOff x="4177440" y="2121480"/>
            <a:chExt cx="4721760" cy="2835720"/>
          </a:xfrm>
        </p:grpSpPr>
        <p:pic>
          <p:nvPicPr>
            <p:cNvPr id="285" name="Image 7" descr=""/>
            <p:cNvPicPr/>
            <p:nvPr/>
          </p:nvPicPr>
          <p:blipFill>
            <a:blip r:embed="rId1"/>
            <a:srcRect l="0" t="0" r="0" b="15054"/>
            <a:stretch/>
          </p:blipFill>
          <p:spPr>
            <a:xfrm>
              <a:off x="4565520" y="2151720"/>
              <a:ext cx="3920040" cy="2768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86" name="Google Shape;281;p33"/>
            <p:cNvGrpSpPr/>
            <p:nvPr/>
          </p:nvGrpSpPr>
          <p:grpSpPr>
            <a:xfrm>
              <a:off x="4177440" y="2121480"/>
              <a:ext cx="4721760" cy="2835720"/>
              <a:chOff x="4177440" y="2121480"/>
              <a:chExt cx="4721760" cy="2835720"/>
            </a:xfrm>
          </p:grpSpPr>
          <p:sp>
            <p:nvSpPr>
              <p:cNvPr id="287" name="Google Shape;282;p33"/>
              <p:cNvSpPr/>
              <p:nvPr/>
            </p:nvSpPr>
            <p:spPr>
              <a:xfrm rot="16200000">
                <a:off x="5120280" y="1178280"/>
                <a:ext cx="2835720" cy="4721760"/>
              </a:xfrm>
              <a:custGeom>
                <a:avLst/>
                <a:gdLst/>
                <a:ahLst/>
                <a:rect l="l" t="t" r="r" b="b"/>
                <a:pathLst>
                  <a:path w="101027" h="20955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8" name="Google Shape;283;p33"/>
              <p:cNvSpPr/>
              <p:nvPr/>
            </p:nvSpPr>
            <p:spPr>
              <a:xfrm rot="16200000">
                <a:off x="8400240" y="3459600"/>
                <a:ext cx="565560" cy="161640"/>
              </a:xfrm>
              <a:custGeom>
                <a:avLst/>
                <a:gdLst/>
                <a:ahLst/>
                <a:rect l="l" t="t" r="r" b="b"/>
                <a:pathLst>
                  <a:path w="20162" h="7196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Google Shape;284;p33"/>
              <p:cNvSpPr/>
              <p:nvPr/>
            </p:nvSpPr>
            <p:spPr>
              <a:xfrm rot="16200000">
                <a:off x="4333320" y="4339440"/>
                <a:ext cx="111240" cy="89280"/>
              </a:xfrm>
              <a:custGeom>
                <a:avLst/>
                <a:gdLst/>
                <a:ahLst/>
                <a:rect l="l" t="t" r="r" b="b"/>
                <a:pathLst>
                  <a:path w="3973" h="3973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Google Shape;285;p33"/>
              <p:cNvSpPr/>
              <p:nvPr/>
            </p:nvSpPr>
            <p:spPr>
              <a:xfrm rot="16200000">
                <a:off x="4115520" y="3504960"/>
                <a:ext cx="546840" cy="68760"/>
              </a:xfrm>
              <a:custGeom>
                <a:avLst/>
                <a:gdLst/>
                <a:ahLst/>
                <a:rect l="l" t="t" r="r" b="b"/>
                <a:pathLst>
                  <a:path w="19487" h="3074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5E4DED-9D40-43F4-9EBB-CA51C11E8631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355040" y="186120"/>
            <a:ext cx="532332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600" spc="-1" strike="noStrike">
                <a:solidFill>
                  <a:srgbClr val="2e363d"/>
                </a:solidFill>
                <a:latin typeface="Roboto"/>
                <a:ea typeface="Roboto"/>
              </a:rPr>
              <a:t>Software : Recording feature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Espace réservé du texte 3"/>
          <p:cNvSpPr/>
          <p:nvPr/>
        </p:nvSpPr>
        <p:spPr>
          <a:xfrm>
            <a:off x="104760" y="2754720"/>
            <a:ext cx="8625960" cy="2550960"/>
          </a:xfrm>
          <a:prstGeom prst="rect">
            <a:avLst/>
          </a:prstGeom>
          <a:solidFill>
            <a:srgbClr val="ffffff">
              <a:alpha val="60000"/>
            </a:srgb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040" rIns="68040" tIns="34200" bIns="3420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Calibri"/>
              </a:rPr>
              <a:t>Run as service on server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Controlled via the experimenter interface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Input interface for cutting sequences (</a:t>
            </a: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censorship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)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List of recordings and their status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Encoding and censorship in the background 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  <a:tabLst>
                <a:tab algn="l" pos="35892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- no CPU usage during experimentation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  <a:tabLst>
                <a:tab algn="l" pos="358920"/>
              </a:tabLst>
            </a:pP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- export to video for review by APHP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  <a:tabLst>
                <a:tab algn="l" pos="35892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Calibri"/>
              </a:rPr>
              <a:t>- Recordings can be stored on NAS with automatic transfer and integrity check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293" name="Image 18" descr=""/>
          <p:cNvPicPr/>
          <p:nvPr/>
        </p:nvPicPr>
        <p:blipFill>
          <a:blip r:embed="rId1"/>
          <a:stretch/>
        </p:blipFill>
        <p:spPr>
          <a:xfrm>
            <a:off x="1507680" y="617040"/>
            <a:ext cx="6128640" cy="193392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94" name="Image 26" descr=""/>
          <p:cNvPicPr/>
          <p:nvPr/>
        </p:nvPicPr>
        <p:blipFill>
          <a:blip r:embed="rId2"/>
          <a:stretch/>
        </p:blipFill>
        <p:spPr>
          <a:xfrm>
            <a:off x="5202720" y="2255400"/>
            <a:ext cx="3704040" cy="2459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011804-7000-4F2F-AE8C-31A4B0318F38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Application>LibreOffice/7.3.7.2$Linux_X86_64 LibreOffice_project/30$Build-2</Application>
  <AppVersion>15.0000</AppVersion>
  <Words>754</Words>
  <Paragraphs>124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Matthieu Py</dc:creator>
  <dc:description/>
  <dc:language>en-GB</dc:language>
  <cp:lastModifiedBy/>
  <dcterms:modified xsi:type="dcterms:W3CDTF">2024-02-20T09:41:23Z</dcterms:modified>
  <cp:revision>46</cp:revision>
  <dc:subject/>
  <dc:title>This is Your 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13</vt:i4>
  </property>
</Properties>
</file>