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5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_rels/notesSlide11.xml.rels" ContentType="application/vnd.openxmlformats-package.relationships+xml"/>
  <Override PartName="/ppt/notesSlides/_rels/notesSlide7.xml.rels" ContentType="application/vnd.openxmlformats-package.relationships+xml"/>
  <Override PartName="/ppt/notesSlides/_rels/notesSlide3.xml.rels" ContentType="application/vnd.openxmlformats-package.relationships+xml"/>
  <Override PartName="/ppt/notesSlides/notesSlide3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1.xml" ContentType="application/vnd.openxmlformats-officedocument.presentationml.notesSlide+xml"/>
  <Override PartName="/ppt/_rels/presentation.xml.rels" ContentType="application/vnd.openxmlformats-package.relationships+xml"/>
  <Override PartName="/ppt/media/image23.png" ContentType="image/png"/>
  <Override PartName="/ppt/media/image22.png" ContentType="image/png"/>
  <Override PartName="/ppt/media/image21.png" ContentType="image/png"/>
  <Override PartName="/ppt/media/image19.png" ContentType="image/png"/>
  <Override PartName="/ppt/media/image20.png" ContentType="image/png"/>
  <Override PartName="/ppt/media/image18.png" ContentType="image/png"/>
  <Override PartName="/ppt/media/image17.png" ContentType="image/png"/>
  <Override PartName="/ppt/media/image10.png" ContentType="image/png"/>
  <Override PartName="/ppt/media/image29.png" ContentType="image/png"/>
  <Override PartName="/ppt/media/image11.png" ContentType="image/png"/>
  <Override PartName="/ppt/media/image6.png" ContentType="image/png"/>
  <Override PartName="/ppt/media/image36.png" ContentType="image/png"/>
  <Override PartName="/ppt/media/image7.png" ContentType="image/png"/>
  <Override PartName="/ppt/media/image12.png" ContentType="image/png"/>
  <Override PartName="/ppt/media/image14.jpeg" ContentType="image/jpeg"/>
  <Override PartName="/ppt/media/image8.png" ContentType="image/png"/>
  <Override PartName="/ppt/media/image13.png" ContentType="image/png"/>
  <Override PartName="/ppt/media/image9.png" ContentType="image/png"/>
  <Override PartName="/ppt/media/image30.png" ContentType="image/png"/>
  <Override PartName="/ppt/media/image35.png" ContentType="image/png"/>
  <Override PartName="/ppt/media/image5.png" ContentType="image/png"/>
  <Override PartName="/ppt/media/image28.png" ContentType="image/png"/>
  <Override PartName="/ppt/media/image34.png" ContentType="image/png"/>
  <Override PartName="/ppt/media/image4.png" ContentType="image/png"/>
  <Override PartName="/ppt/media/image33.jpeg" ContentType="image/jpeg"/>
  <Override PartName="/ppt/media/image27.png" ContentType="image/png"/>
  <Override PartName="/ppt/media/image3.png" ContentType="image/png"/>
  <Override PartName="/ppt/media/image26.png" ContentType="image/png"/>
  <Override PartName="/ppt/media/image32.png" ContentType="image/png"/>
  <Override PartName="/ppt/media/image2.png" ContentType="image/png"/>
  <Override PartName="/ppt/media/image25.png" ContentType="image/png"/>
  <Override PartName="/ppt/media/image31.png" ContentType="image/png"/>
  <Override PartName="/ppt/media/image1.png" ContentType="image/png"/>
  <Override PartName="/ppt/media/image24.png" ContentType="image/png"/>
  <Override PartName="/ppt/media/image15.png" ContentType="image/png"/>
  <Override PartName="/ppt/media/image16.png" ContentType="image/png"/>
  <Override PartName="/ppt/slideLayouts/_rels/slideLayout5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53.xml.rels" ContentType="application/vnd.openxmlformats-package.relationships+xml"/>
  <Override PartName="/ppt/slideLayouts/slideLayout5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8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_rels/slide10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3.xml.rels" ContentType="application/vnd.openxmlformats-package.relationships+xml"/>
  <Override PartName="/ppt/slides/_rels/slide5.xml.rels" ContentType="application/vnd.openxmlformats-package.relationships+xml"/>
  <Override PartName="/ppt/slides/_rels/slide13.xml.rels" ContentType="application/vnd.openxmlformats-package.relationships+xml"/>
  <Override PartName="/ppt/slides/_rels/slide16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14.xml.rels" ContentType="application/vnd.openxmlformats-package.relationships+xml"/>
  <Override PartName="/ppt/slides/_rels/slide8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9144000" cy="5143500"/>
  <p:notesSz cx="9144000" cy="5143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Click to move the slide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GB" sz="2000" spc="-1" strike="noStrike">
                <a:latin typeface="Arial"/>
              </a:rPr>
              <a:t>Click to edit the notes' format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220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en-GB" sz="1400" spc="-1" strike="noStrike">
                <a:latin typeface="Times New Roman"/>
              </a:rPr>
              <a:t>&lt;header&gt;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221" name="PlaceHolder 4"/>
          <p:cNvSpPr>
            <a:spLocks noGrp="1"/>
          </p:cNvSpPr>
          <p:nvPr>
            <p:ph type="dt" idx="12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en-GB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en-GB" sz="1400" spc="-1" strike="noStrike">
                <a:latin typeface="Times New Roman"/>
              </a:rPr>
              <a:t>&lt;date/time&gt;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222" name="PlaceHolder 5"/>
          <p:cNvSpPr>
            <a:spLocks noGrp="1"/>
          </p:cNvSpPr>
          <p:nvPr>
            <p:ph type="ftr" idx="13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en-GB" sz="1400" spc="-1" strike="noStrike">
                <a:latin typeface="Times New Roman"/>
              </a:defRPr>
            </a:lvl1pPr>
          </a:lstStyle>
          <a:p>
            <a:r>
              <a:rPr b="0" lang="en-GB" sz="1400" spc="-1" strike="noStrike">
                <a:latin typeface="Times New Roman"/>
              </a:rPr>
              <a:t>&lt;footer&gt;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223" name="PlaceHolder 6"/>
          <p:cNvSpPr>
            <a:spLocks noGrp="1"/>
          </p:cNvSpPr>
          <p:nvPr>
            <p:ph type="sldNum" idx="14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en-GB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DF55D39F-1D2C-4944-BCE1-EB0DE6A054AD}" type="slidenum">
              <a:rPr b="0" lang="en-GB" sz="1400" spc="-1" strike="noStrike">
                <a:latin typeface="Times New Roman"/>
              </a:rPr>
              <a:t>&lt;number&gt;</a:t>
            </a:fld>
            <a:endParaRPr b="0" lang="en-GB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
</Relationship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PlaceHolder 1"/>
          <p:cNvSpPr>
            <a:spLocks noGrp="1"/>
          </p:cNvSpPr>
          <p:nvPr>
            <p:ph type="sldImg"/>
          </p:nvPr>
        </p:nvSpPr>
        <p:spPr>
          <a:xfrm>
            <a:off x="3029040" y="642960"/>
            <a:ext cx="3085920" cy="1736280"/>
          </a:xfrm>
          <a:prstGeom prst="rect">
            <a:avLst/>
          </a:prstGeom>
          <a:ln w="0">
            <a:noFill/>
          </a:ln>
        </p:spPr>
      </p:sp>
      <p:sp>
        <p:nvSpPr>
          <p:cNvPr id="367" name="PlaceHolder 2"/>
          <p:cNvSpPr>
            <a:spLocks noGrp="1"/>
          </p:cNvSpPr>
          <p:nvPr>
            <p:ph type="body"/>
          </p:nvPr>
        </p:nvSpPr>
        <p:spPr>
          <a:xfrm>
            <a:off x="914400" y="2475000"/>
            <a:ext cx="7314840" cy="2025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368" name="PlaceHolder 3"/>
          <p:cNvSpPr>
            <a:spLocks noGrp="1"/>
          </p:cNvSpPr>
          <p:nvPr>
            <p:ph type="sldNum" idx="22"/>
          </p:nvPr>
        </p:nvSpPr>
        <p:spPr>
          <a:xfrm>
            <a:off x="5180040" y="4886280"/>
            <a:ext cx="3962160" cy="256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fr-FR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5A0A62C-6B35-4BC9-AD85-D9A3B1ACF17F}" type="slidenum">
              <a:rPr b="0" lang="fr-F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61" name="PlaceHolder 2"/>
          <p:cNvSpPr>
            <a:spLocks noGrp="1"/>
          </p:cNvSpPr>
          <p:nvPr>
            <p:ph type="body"/>
          </p:nvPr>
        </p:nvSpPr>
        <p:spPr>
          <a:xfrm>
            <a:off x="914400" y="2475000"/>
            <a:ext cx="7314840" cy="2025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362" name="PlaceHolder 3"/>
          <p:cNvSpPr>
            <a:spLocks noGrp="1"/>
          </p:cNvSpPr>
          <p:nvPr>
            <p:ph type="sldNum" idx="20"/>
          </p:nvPr>
        </p:nvSpPr>
        <p:spPr>
          <a:xfrm>
            <a:off x="5180040" y="4886280"/>
            <a:ext cx="3962160" cy="256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fr-FR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44A0E28-9077-490B-A724-38C51727D277}" type="slidenum">
              <a:rPr b="0" lang="fr-F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</p:spTree>
  </p:cSld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sldImg"/>
          </p:nvPr>
        </p:nvSpPr>
        <p:spPr>
          <a:xfrm>
            <a:off x="3029040" y="642960"/>
            <a:ext cx="3085920" cy="1736280"/>
          </a:xfrm>
          <a:prstGeom prst="rect">
            <a:avLst/>
          </a:prstGeom>
          <a:ln w="0">
            <a:noFill/>
          </a:ln>
        </p:spPr>
      </p:sp>
      <p:sp>
        <p:nvSpPr>
          <p:cNvPr id="364" name="PlaceHolder 2"/>
          <p:cNvSpPr>
            <a:spLocks noGrp="1"/>
          </p:cNvSpPr>
          <p:nvPr>
            <p:ph type="body"/>
          </p:nvPr>
        </p:nvSpPr>
        <p:spPr>
          <a:xfrm>
            <a:off x="914400" y="2475000"/>
            <a:ext cx="7314840" cy="20253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en-GB" sz="2000" spc="-1" strike="noStrike"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 type="sldNum" idx="21"/>
          </p:nvPr>
        </p:nvSpPr>
        <p:spPr>
          <a:xfrm>
            <a:off x="5180040" y="4886280"/>
            <a:ext cx="3962160" cy="2566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fr-FR" sz="1200" spc="-1" strike="noStrike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F67D4E7-4009-48FE-830C-C291F6503A22}" type="slidenum">
              <a:rPr b="0" lang="fr-FR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GB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AC3BA35-85EE-4C55-8FCE-B42BB898E943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493308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3651840" y="2772720"/>
            <a:ext cx="493308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AA74544-977C-4C47-9B19-3FB08A5022B9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/>
          </p:nvPr>
        </p:nvSpPr>
        <p:spPr>
          <a:xfrm>
            <a:off x="365184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/>
          </p:nvPr>
        </p:nvSpPr>
        <p:spPr>
          <a:xfrm>
            <a:off x="617976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E4B0C77A-54D7-4E45-BF50-10C7D0BFC322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/>
          </p:nvPr>
        </p:nvSpPr>
        <p:spPr>
          <a:xfrm>
            <a:off x="5320080" y="120024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/>
          </p:nvPr>
        </p:nvSpPr>
        <p:spPr>
          <a:xfrm>
            <a:off x="6987960" y="120024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/>
          </p:nvPr>
        </p:nvSpPr>
        <p:spPr>
          <a:xfrm>
            <a:off x="3651840" y="277272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/>
          </p:nvPr>
        </p:nvSpPr>
        <p:spPr>
          <a:xfrm>
            <a:off x="5320080" y="277272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/>
          </p:nvPr>
        </p:nvSpPr>
        <p:spPr>
          <a:xfrm>
            <a:off x="6987960" y="277272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FC5208B-0C21-4FA6-A70E-4FB82157620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38120CF7-AC96-4055-8D80-8E0C2C6E7D93}" type="slidenum">
              <a:t>&lt;#&gt;</a:t>
            </a:fld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3651840" y="1200240"/>
            <a:ext cx="493308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73944CB1-CE68-424D-A6B6-42E011D6EEF2}" type="slidenum">
              <a:t>&lt;#&gt;</a:t>
            </a:fld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493308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8DF70F35-7A26-4440-AB98-BBDFFA6C8A5D}" type="slidenum">
              <a:t>&lt;#&gt;</a:t>
            </a:fld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164880F5-68DE-44CB-87BE-2A62DFD49D4C}" type="slidenum">
              <a:t>&lt;#&gt;</a:t>
            </a:fld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DD534C00-BED4-482C-9BB3-7855F40814F3}" type="slidenum">
              <a:t>&lt;#&gt;</a:t>
            </a:fld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558720" y="1123920"/>
            <a:ext cx="2594880" cy="31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3C649A77-8914-4088-B399-AE1ECF67EE85}" type="slidenum">
              <a:t>&lt;#&gt;</a:t>
            </a:fld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365184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98D7AB1B-DE82-4BE7-AA4A-9BDF980AFE7A}" type="slidenum">
              <a:t>&lt;#&gt;</a:t>
            </a:fld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3651840" y="1200240"/>
            <a:ext cx="493308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890E568-93F2-4D39-9445-32ACC3ABBD2F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617976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9EF73017-738A-4724-9DF9-D938EB84BC10}" type="slidenum">
              <a:t>&lt;#&gt;</a:t>
            </a:fld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3651840" y="2772720"/>
            <a:ext cx="493308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B7C26EAD-E0BE-41AF-8E05-328B7CBFA872}" type="slidenum">
              <a:t>&lt;#&gt;</a:t>
            </a:fld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493308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3651840" y="2772720"/>
            <a:ext cx="493308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238AEDA4-FADA-4FF0-BB73-2B89ED34A498}" type="slidenum">
              <a:t>&lt;#&gt;</a:t>
            </a:fld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365184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617976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7DCBB40C-FB19-480E-A81C-B4FF1C976633}" type="slidenum">
              <a:t>&lt;#&gt;</a:t>
            </a:fld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/>
          </p:nvPr>
        </p:nvSpPr>
        <p:spPr>
          <a:xfrm>
            <a:off x="5320080" y="120024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/>
          </p:nvPr>
        </p:nvSpPr>
        <p:spPr>
          <a:xfrm>
            <a:off x="6987960" y="120024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/>
          </p:nvPr>
        </p:nvSpPr>
        <p:spPr>
          <a:xfrm>
            <a:off x="3651840" y="277272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/>
          </p:nvPr>
        </p:nvSpPr>
        <p:spPr>
          <a:xfrm>
            <a:off x="5320080" y="277272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/>
          </p:nvPr>
        </p:nvSpPr>
        <p:spPr>
          <a:xfrm>
            <a:off x="6987960" y="277272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754DB63C-D2DD-4642-B54F-E99A6355A6B6}" type="slidenum">
              <a:t>&lt;#&gt;</a:t>
            </a:fld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64B418E1-F8A7-47A8-8939-903FBA347B2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subTitle"/>
          </p:nvPr>
        </p:nvSpPr>
        <p:spPr>
          <a:xfrm>
            <a:off x="3651840" y="1200240"/>
            <a:ext cx="493308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74CB4DF2-A63B-46DE-9F07-9CE2168B924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493308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3B35C6A2-815C-49DF-B57D-0AA5AC78D13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37EEECB4-8C20-4463-87DE-9431D6FBFA9F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7EDC0AB6-8373-4CED-9D10-E8D5C2BC9D17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493308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913DF30-5140-4FCD-8235-7D51DEAFF17D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subTitle"/>
          </p:nvPr>
        </p:nvSpPr>
        <p:spPr>
          <a:xfrm>
            <a:off x="558720" y="1123920"/>
            <a:ext cx="2594880" cy="31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C9BD02E2-A066-431B-AE09-E38E7342BC2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/>
          </p:nvPr>
        </p:nvSpPr>
        <p:spPr>
          <a:xfrm>
            <a:off x="365184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DD3FA0C7-3769-4109-96BB-17EA90F5F4B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/>
          </p:nvPr>
        </p:nvSpPr>
        <p:spPr>
          <a:xfrm>
            <a:off x="617976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CADB4B4E-5C5D-4FE6-8C31-7409BB3B7E8B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3651840" y="2772720"/>
            <a:ext cx="493308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99F9E582-4B2E-4277-9BDC-306EB4AFD7DF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493308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/>
          </p:nvPr>
        </p:nvSpPr>
        <p:spPr>
          <a:xfrm>
            <a:off x="3651840" y="2772720"/>
            <a:ext cx="493308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A36A164D-02CC-4318-BF17-4B1FA2DBFFB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365184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/>
          </p:nvPr>
        </p:nvSpPr>
        <p:spPr>
          <a:xfrm>
            <a:off x="617976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2F95E436-51E3-49C3-885D-75CAC353377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/>
          </p:nvPr>
        </p:nvSpPr>
        <p:spPr>
          <a:xfrm>
            <a:off x="5320080" y="120024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/>
          </p:nvPr>
        </p:nvSpPr>
        <p:spPr>
          <a:xfrm>
            <a:off x="6987960" y="120024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/>
          </p:nvPr>
        </p:nvSpPr>
        <p:spPr>
          <a:xfrm>
            <a:off x="3651840" y="277272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6"/>
          <p:cNvSpPr>
            <a:spLocks noGrp="1"/>
          </p:cNvSpPr>
          <p:nvPr>
            <p:ph/>
          </p:nvPr>
        </p:nvSpPr>
        <p:spPr>
          <a:xfrm>
            <a:off x="5320080" y="277272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7"/>
          <p:cNvSpPr>
            <a:spLocks noGrp="1"/>
          </p:cNvSpPr>
          <p:nvPr>
            <p:ph/>
          </p:nvPr>
        </p:nvSpPr>
        <p:spPr>
          <a:xfrm>
            <a:off x="6987960" y="277272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7"/>
          </p:nvPr>
        </p:nvSpPr>
        <p:spPr/>
        <p:txBody>
          <a:bodyPr/>
          <a:p>
            <a:fld id="{7A7F4432-A552-41A0-8EC5-C2A297FF165C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6A1B598-F4F6-4D35-BD29-05958322BA3D}" type="slidenum">
              <a:t>&lt;#&gt;</a:t>
            </a:fld>
          </a:p>
        </p:txBody>
      </p:sp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subTitle"/>
          </p:nvPr>
        </p:nvSpPr>
        <p:spPr>
          <a:xfrm>
            <a:off x="3651840" y="1200240"/>
            <a:ext cx="493308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0BA85400-73AA-4C4F-BF74-872C2EB5B014}" type="slidenum">
              <a:t>&lt;#&gt;</a:t>
            </a:fld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493308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76F82D2A-11CB-45FA-A5EE-37643C338E23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C1695BE-1DF3-4E47-8DCD-4D7FA0F891B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0BFB97D9-71FB-43EF-AE7C-29D39DD949FA}" type="slidenum">
              <a:t>&lt;#&gt;</a:t>
            </a:fld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422CB57-7FFE-4A2A-B6D2-70A2AB2044A3}" type="slidenum">
              <a:t>&lt;#&gt;</a:t>
            </a:fld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subTitle"/>
          </p:nvPr>
        </p:nvSpPr>
        <p:spPr>
          <a:xfrm>
            <a:off x="558720" y="1123920"/>
            <a:ext cx="2594880" cy="31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136BCA7-6532-4D57-A263-44AC169BC595}" type="slidenum">
              <a:t>&lt;#&gt;</a:t>
            </a:fld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365184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46A75AE-8A41-454E-9E91-FBAE036E6B40}" type="slidenum">
              <a:t>&lt;#&gt;</a:t>
            </a:fld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/>
          </p:nvPr>
        </p:nvSpPr>
        <p:spPr>
          <a:xfrm>
            <a:off x="617976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0A12DEEC-1FD2-43EB-A1AB-E40BE5E7D580}" type="slidenum">
              <a:t>&lt;#&gt;</a:t>
            </a:fld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/>
          </p:nvPr>
        </p:nvSpPr>
        <p:spPr>
          <a:xfrm>
            <a:off x="3651840" y="2772720"/>
            <a:ext cx="493308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DD6940F8-BB97-4AE8-92D0-3BB09F2454AE}" type="slidenum">
              <a:t>&lt;#&gt;</a:t>
            </a:fld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493308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3651840" y="2772720"/>
            <a:ext cx="493308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E01AA321-B4E9-4C12-AC87-A6C084DF4310}" type="slidenum">
              <a:t>&lt;#&gt;</a:t>
            </a:fld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365184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7" name="PlaceHolder 5"/>
          <p:cNvSpPr>
            <a:spLocks noGrp="1"/>
          </p:cNvSpPr>
          <p:nvPr>
            <p:ph/>
          </p:nvPr>
        </p:nvSpPr>
        <p:spPr>
          <a:xfrm>
            <a:off x="617976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2A244710-26BB-466C-9411-0F6E38CAA99D}" type="slidenum">
              <a:t>&lt;#&gt;</a:t>
            </a:fld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9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0" name="PlaceHolder 3"/>
          <p:cNvSpPr>
            <a:spLocks noGrp="1"/>
          </p:cNvSpPr>
          <p:nvPr>
            <p:ph/>
          </p:nvPr>
        </p:nvSpPr>
        <p:spPr>
          <a:xfrm>
            <a:off x="5320080" y="120024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1" name="PlaceHolder 4"/>
          <p:cNvSpPr>
            <a:spLocks noGrp="1"/>
          </p:cNvSpPr>
          <p:nvPr>
            <p:ph/>
          </p:nvPr>
        </p:nvSpPr>
        <p:spPr>
          <a:xfrm>
            <a:off x="6987960" y="120024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2" name="PlaceHolder 5"/>
          <p:cNvSpPr>
            <a:spLocks noGrp="1"/>
          </p:cNvSpPr>
          <p:nvPr>
            <p:ph/>
          </p:nvPr>
        </p:nvSpPr>
        <p:spPr>
          <a:xfrm>
            <a:off x="3651840" y="277272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3" name="PlaceHolder 6"/>
          <p:cNvSpPr>
            <a:spLocks noGrp="1"/>
          </p:cNvSpPr>
          <p:nvPr>
            <p:ph/>
          </p:nvPr>
        </p:nvSpPr>
        <p:spPr>
          <a:xfrm>
            <a:off x="5320080" y="277272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4" name="PlaceHolder 7"/>
          <p:cNvSpPr>
            <a:spLocks noGrp="1"/>
          </p:cNvSpPr>
          <p:nvPr>
            <p:ph/>
          </p:nvPr>
        </p:nvSpPr>
        <p:spPr>
          <a:xfrm>
            <a:off x="6987960" y="277272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51120BEB-C3D2-4959-8BE3-D871EFD39B4A}" type="slidenum">
              <a:t>&lt;#&gt;</a:t>
            </a:fld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0BB773F-54DF-448F-BCF5-38B184808BD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9A20E0B8-F90E-40E6-84C6-E80100605C48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 type="subTitle"/>
          </p:nvPr>
        </p:nvSpPr>
        <p:spPr>
          <a:xfrm>
            <a:off x="3651840" y="1200240"/>
            <a:ext cx="493308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E4BD4788-4FD9-4F05-89AC-36DBBD80FF6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493308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732B72F2-1C8D-4991-801B-5B3444BA59E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C1A0A87D-E449-43EF-A471-09AB09BBC39E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B71A891F-C739-49A1-BFBF-5B696AC496B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ubTitle"/>
          </p:nvPr>
        </p:nvSpPr>
        <p:spPr>
          <a:xfrm>
            <a:off x="558720" y="1123920"/>
            <a:ext cx="2594880" cy="31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33471427-7396-43BB-A964-9E61D1DD571A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/>
          </p:nvPr>
        </p:nvSpPr>
        <p:spPr>
          <a:xfrm>
            <a:off x="365184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A12FB5F3-F3A1-4E4A-B990-5714E6272786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7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8" name="PlaceHolder 4"/>
          <p:cNvSpPr>
            <a:spLocks noGrp="1"/>
          </p:cNvSpPr>
          <p:nvPr>
            <p:ph/>
          </p:nvPr>
        </p:nvSpPr>
        <p:spPr>
          <a:xfrm>
            <a:off x="617976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541FA0CE-605C-474D-8AAE-5365EEF10D5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/>
          </p:nvPr>
        </p:nvSpPr>
        <p:spPr>
          <a:xfrm>
            <a:off x="3651840" y="2772720"/>
            <a:ext cx="493308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2A2D4E33-DA2C-42A7-AE38-3D4F7E23AA2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493308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5" name="PlaceHolder 3"/>
          <p:cNvSpPr>
            <a:spLocks noGrp="1"/>
          </p:cNvSpPr>
          <p:nvPr>
            <p:ph/>
          </p:nvPr>
        </p:nvSpPr>
        <p:spPr>
          <a:xfrm>
            <a:off x="3651840" y="2772720"/>
            <a:ext cx="493308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39E894B9-ECE7-48A4-84FE-E0304BCB019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/>
          </p:nvPr>
        </p:nvSpPr>
        <p:spPr>
          <a:xfrm>
            <a:off x="365184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/>
          </p:nvPr>
        </p:nvSpPr>
        <p:spPr>
          <a:xfrm>
            <a:off x="617976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F78ADAF3-6093-49F8-BBD8-81A05B524CE7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558720" y="1123920"/>
            <a:ext cx="2594880" cy="31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en-GB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494E4C9-E59B-4A7A-BAEF-6B84D1F0F93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/>
          </p:nvPr>
        </p:nvSpPr>
        <p:spPr>
          <a:xfrm>
            <a:off x="5320080" y="120024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4" name="PlaceHolder 4"/>
          <p:cNvSpPr>
            <a:spLocks noGrp="1"/>
          </p:cNvSpPr>
          <p:nvPr>
            <p:ph/>
          </p:nvPr>
        </p:nvSpPr>
        <p:spPr>
          <a:xfrm>
            <a:off x="6987960" y="120024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5" name="PlaceHolder 5"/>
          <p:cNvSpPr>
            <a:spLocks noGrp="1"/>
          </p:cNvSpPr>
          <p:nvPr>
            <p:ph/>
          </p:nvPr>
        </p:nvSpPr>
        <p:spPr>
          <a:xfrm>
            <a:off x="3651840" y="277272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6" name="PlaceHolder 6"/>
          <p:cNvSpPr>
            <a:spLocks noGrp="1"/>
          </p:cNvSpPr>
          <p:nvPr>
            <p:ph/>
          </p:nvPr>
        </p:nvSpPr>
        <p:spPr>
          <a:xfrm>
            <a:off x="5320080" y="277272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7" name="PlaceHolder 7"/>
          <p:cNvSpPr>
            <a:spLocks noGrp="1"/>
          </p:cNvSpPr>
          <p:nvPr>
            <p:ph/>
          </p:nvPr>
        </p:nvSpPr>
        <p:spPr>
          <a:xfrm>
            <a:off x="6987960" y="2772720"/>
            <a:ext cx="1588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78F48428-087D-4E1A-BE58-8F186BA85A64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365184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B472FC89-193B-4CE7-B19B-8FF8AC3DA62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179760" y="277272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3A0C355-8AB0-4219-AFED-2DD03026CFA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179760" y="1200240"/>
            <a:ext cx="240732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3651840" y="2772720"/>
            <a:ext cx="4933080" cy="1435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32A454F7-1B6A-4E76-8FC5-7CA03C04CB2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en-GB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Relationship Id="rId9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5142960"/>
          </a:xfrm>
          <a:prstGeom prst="rect">
            <a:avLst/>
          </a:prstGeom>
          <a:ln w="0">
            <a:noFill/>
          </a:ln>
        </p:spPr>
      </p:pic>
      <p:pic>
        <p:nvPicPr>
          <p:cNvPr id="1" name="bg object 16" descr=""/>
          <p:cNvPicPr/>
          <p:nvPr/>
        </p:nvPicPr>
        <p:blipFill>
          <a:blip r:embed="rId3"/>
          <a:stretch/>
        </p:blipFill>
        <p:spPr>
          <a:xfrm>
            <a:off x="0" y="0"/>
            <a:ext cx="9143640" cy="5142960"/>
          </a:xfrm>
          <a:prstGeom prst="rect">
            <a:avLst/>
          </a:prstGeom>
          <a:ln w="0">
            <a:noFill/>
          </a:ln>
        </p:spPr>
      </p:pic>
      <p:sp>
        <p:nvSpPr>
          <p:cNvPr id="2" name="bg object 17"/>
          <p:cNvSpPr/>
          <p:nvPr/>
        </p:nvSpPr>
        <p:spPr>
          <a:xfrm>
            <a:off x="0" y="0"/>
            <a:ext cx="9143640" cy="5143320"/>
          </a:xfrm>
          <a:custGeom>
            <a:avLst/>
            <a:gdLst/>
            <a:ahLst/>
            <a:rect l="l" t="t" r="r" b="b"/>
            <a:pathLst>
              <a:path w="9144000" h="5143500">
                <a:moveTo>
                  <a:pt x="0" y="1661910"/>
                </a:moveTo>
                <a:lnTo>
                  <a:pt x="0" y="0"/>
                </a:lnTo>
                <a:lnTo>
                  <a:pt x="9143999" y="0"/>
                </a:lnTo>
                <a:lnTo>
                  <a:pt x="9143999" y="1003656"/>
                </a:lnTo>
                <a:lnTo>
                  <a:pt x="1574428" y="1003656"/>
                </a:lnTo>
                <a:lnTo>
                  <a:pt x="1536887" y="1005307"/>
                </a:lnTo>
                <a:lnTo>
                  <a:pt x="1498605" y="1008966"/>
                </a:lnTo>
                <a:lnTo>
                  <a:pt x="1459493" y="1014582"/>
                </a:lnTo>
                <a:lnTo>
                  <a:pt x="1419462" y="1022104"/>
                </a:lnTo>
                <a:lnTo>
                  <a:pt x="1378427" y="1031480"/>
                </a:lnTo>
                <a:lnTo>
                  <a:pt x="1336297" y="1042658"/>
                </a:lnTo>
                <a:lnTo>
                  <a:pt x="1292985" y="1055588"/>
                </a:lnTo>
                <a:lnTo>
                  <a:pt x="1248404" y="1070216"/>
                </a:lnTo>
                <a:lnTo>
                  <a:pt x="1202465" y="1086493"/>
                </a:lnTo>
                <a:lnTo>
                  <a:pt x="1155080" y="1104367"/>
                </a:lnTo>
                <a:lnTo>
                  <a:pt x="1106162" y="1123785"/>
                </a:lnTo>
                <a:lnTo>
                  <a:pt x="1055622" y="1144697"/>
                </a:lnTo>
                <a:lnTo>
                  <a:pt x="1003372" y="1167051"/>
                </a:lnTo>
                <a:lnTo>
                  <a:pt x="893391" y="1215879"/>
                </a:lnTo>
                <a:lnTo>
                  <a:pt x="426953" y="1432559"/>
                </a:lnTo>
                <a:lnTo>
                  <a:pt x="327120" y="1480762"/>
                </a:lnTo>
                <a:lnTo>
                  <a:pt x="279959" y="1504171"/>
                </a:lnTo>
                <a:lnTo>
                  <a:pt x="234617" y="1527215"/>
                </a:lnTo>
                <a:lnTo>
                  <a:pt x="191080" y="1549968"/>
                </a:lnTo>
                <a:lnTo>
                  <a:pt x="149334" y="1572502"/>
                </a:lnTo>
                <a:lnTo>
                  <a:pt x="109367" y="1594890"/>
                </a:lnTo>
                <a:lnTo>
                  <a:pt x="71165" y="1617206"/>
                </a:lnTo>
                <a:lnTo>
                  <a:pt x="34713" y="1639521"/>
                </a:lnTo>
                <a:lnTo>
                  <a:pt x="0" y="1661910"/>
                </a:lnTo>
                <a:close/>
              </a:path>
              <a:path w="9144000" h="5143500">
                <a:moveTo>
                  <a:pt x="9143999" y="4139210"/>
                </a:moveTo>
                <a:lnTo>
                  <a:pt x="885178" y="4139210"/>
                </a:lnTo>
                <a:lnTo>
                  <a:pt x="922715" y="4137557"/>
                </a:lnTo>
                <a:lnTo>
                  <a:pt x="960995" y="4133896"/>
                </a:lnTo>
                <a:lnTo>
                  <a:pt x="1000105" y="4128278"/>
                </a:lnTo>
                <a:lnTo>
                  <a:pt x="1040132" y="4120754"/>
                </a:lnTo>
                <a:lnTo>
                  <a:pt x="1081166" y="4111377"/>
                </a:lnTo>
                <a:lnTo>
                  <a:pt x="1123294" y="4100197"/>
                </a:lnTo>
                <a:lnTo>
                  <a:pt x="1166605" y="4087266"/>
                </a:lnTo>
                <a:lnTo>
                  <a:pt x="1211185" y="4072636"/>
                </a:lnTo>
                <a:lnTo>
                  <a:pt x="1257123" y="4056358"/>
                </a:lnTo>
                <a:lnTo>
                  <a:pt x="1304507" y="4038484"/>
                </a:lnTo>
                <a:lnTo>
                  <a:pt x="1353424" y="4019066"/>
                </a:lnTo>
                <a:lnTo>
                  <a:pt x="1403964" y="3998154"/>
                </a:lnTo>
                <a:lnTo>
                  <a:pt x="1456213" y="3975801"/>
                </a:lnTo>
                <a:lnTo>
                  <a:pt x="1510261" y="3952058"/>
                </a:lnTo>
                <a:lnTo>
                  <a:pt x="1624100" y="3900608"/>
                </a:lnTo>
                <a:lnTo>
                  <a:pt x="2054151" y="3700009"/>
                </a:lnTo>
                <a:lnTo>
                  <a:pt x="2162352" y="3647350"/>
                </a:lnTo>
                <a:lnTo>
                  <a:pt x="2213111" y="3621791"/>
                </a:lnTo>
                <a:lnTo>
                  <a:pt x="2261665" y="3596611"/>
                </a:lnTo>
                <a:lnTo>
                  <a:pt x="2308030" y="3571711"/>
                </a:lnTo>
                <a:lnTo>
                  <a:pt x="2352223" y="3546989"/>
                </a:lnTo>
                <a:lnTo>
                  <a:pt x="2394262" y="3522346"/>
                </a:lnTo>
                <a:lnTo>
                  <a:pt x="2434162" y="3497681"/>
                </a:lnTo>
                <a:lnTo>
                  <a:pt x="2471942" y="3472894"/>
                </a:lnTo>
                <a:lnTo>
                  <a:pt x="2507617" y="3447884"/>
                </a:lnTo>
                <a:lnTo>
                  <a:pt x="2541204" y="3422551"/>
                </a:lnTo>
                <a:lnTo>
                  <a:pt x="2572721" y="3396795"/>
                </a:lnTo>
                <a:lnTo>
                  <a:pt x="2602184" y="3370516"/>
                </a:lnTo>
                <a:lnTo>
                  <a:pt x="2629610" y="3343613"/>
                </a:lnTo>
                <a:lnTo>
                  <a:pt x="2678419" y="3287533"/>
                </a:lnTo>
                <a:lnTo>
                  <a:pt x="2719281" y="3227753"/>
                </a:lnTo>
                <a:lnTo>
                  <a:pt x="2752333" y="3163470"/>
                </a:lnTo>
                <a:lnTo>
                  <a:pt x="2777907" y="3093078"/>
                </a:lnTo>
                <a:lnTo>
                  <a:pt x="2794282" y="3019648"/>
                </a:lnTo>
                <a:lnTo>
                  <a:pt x="2801053" y="2944480"/>
                </a:lnTo>
                <a:lnTo>
                  <a:pt x="2800983" y="2905996"/>
                </a:lnTo>
                <a:lnTo>
                  <a:pt x="2798686" y="2866780"/>
                </a:lnTo>
                <a:lnTo>
                  <a:pt x="2794222" y="2826733"/>
                </a:lnTo>
                <a:lnTo>
                  <a:pt x="2787649" y="2785755"/>
                </a:lnTo>
                <a:lnTo>
                  <a:pt x="2779024" y="2743747"/>
                </a:lnTo>
                <a:lnTo>
                  <a:pt x="2768406" y="2700611"/>
                </a:lnTo>
                <a:lnTo>
                  <a:pt x="2755854" y="2656246"/>
                </a:lnTo>
                <a:lnTo>
                  <a:pt x="2741426" y="2610554"/>
                </a:lnTo>
                <a:lnTo>
                  <a:pt x="2725180" y="2563435"/>
                </a:lnTo>
                <a:lnTo>
                  <a:pt x="2707175" y="2514790"/>
                </a:lnTo>
                <a:lnTo>
                  <a:pt x="2687468" y="2464521"/>
                </a:lnTo>
                <a:lnTo>
                  <a:pt x="2666119" y="2412527"/>
                </a:lnTo>
                <a:lnTo>
                  <a:pt x="2643185" y="2358709"/>
                </a:lnTo>
                <a:lnTo>
                  <a:pt x="2618725" y="2302969"/>
                </a:lnTo>
                <a:lnTo>
                  <a:pt x="2592797" y="2245208"/>
                </a:lnTo>
                <a:lnTo>
                  <a:pt x="2565460" y="2185325"/>
                </a:lnTo>
                <a:lnTo>
                  <a:pt x="2536771" y="2123222"/>
                </a:lnTo>
                <a:lnTo>
                  <a:pt x="2506790" y="2058799"/>
                </a:lnTo>
                <a:lnTo>
                  <a:pt x="2416526" y="1865855"/>
                </a:lnTo>
                <a:lnTo>
                  <a:pt x="2388377" y="1806241"/>
                </a:lnTo>
                <a:lnTo>
                  <a:pt x="2361011" y="1748896"/>
                </a:lnTo>
                <a:lnTo>
                  <a:pt x="2334327" y="1693804"/>
                </a:lnTo>
                <a:lnTo>
                  <a:pt x="2308225" y="1640947"/>
                </a:lnTo>
                <a:lnTo>
                  <a:pt x="2282603" y="1590308"/>
                </a:lnTo>
                <a:lnTo>
                  <a:pt x="2257363" y="1541870"/>
                </a:lnTo>
                <a:lnTo>
                  <a:pt x="2232402" y="1495617"/>
                </a:lnTo>
                <a:lnTo>
                  <a:pt x="2207620" y="1451531"/>
                </a:lnTo>
                <a:lnTo>
                  <a:pt x="2182917" y="1409596"/>
                </a:lnTo>
                <a:lnTo>
                  <a:pt x="2158192" y="1369794"/>
                </a:lnTo>
                <a:lnTo>
                  <a:pt x="2133345" y="1332109"/>
                </a:lnTo>
                <a:lnTo>
                  <a:pt x="2108275" y="1296524"/>
                </a:lnTo>
                <a:lnTo>
                  <a:pt x="2082881" y="1263021"/>
                </a:lnTo>
                <a:lnTo>
                  <a:pt x="2057063" y="1231584"/>
                </a:lnTo>
                <a:lnTo>
                  <a:pt x="2030720" y="1202196"/>
                </a:lnTo>
                <a:lnTo>
                  <a:pt x="2003752" y="1174839"/>
                </a:lnTo>
                <a:lnTo>
                  <a:pt x="1947538" y="1126154"/>
                </a:lnTo>
                <a:lnTo>
                  <a:pt x="1887615" y="1085393"/>
                </a:lnTo>
                <a:lnTo>
                  <a:pt x="1823180" y="1052421"/>
                </a:lnTo>
                <a:lnTo>
                  <a:pt x="1754082" y="1027331"/>
                </a:lnTo>
                <a:lnTo>
                  <a:pt x="1683478" y="1011269"/>
                </a:lnTo>
                <a:lnTo>
                  <a:pt x="1611314" y="1004065"/>
                </a:lnTo>
                <a:lnTo>
                  <a:pt x="1574428" y="1003656"/>
                </a:lnTo>
                <a:lnTo>
                  <a:pt x="9143999" y="1003656"/>
                </a:lnTo>
                <a:lnTo>
                  <a:pt x="9143999" y="4139210"/>
                </a:lnTo>
                <a:close/>
              </a:path>
              <a:path w="9144000" h="5143500">
                <a:moveTo>
                  <a:pt x="9143999" y="5142873"/>
                </a:moveTo>
                <a:lnTo>
                  <a:pt x="0" y="5142873"/>
                </a:lnTo>
                <a:lnTo>
                  <a:pt x="0" y="3185247"/>
                </a:lnTo>
                <a:lnTo>
                  <a:pt x="30054" y="3249442"/>
                </a:lnTo>
                <a:lnTo>
                  <a:pt x="59144" y="3311252"/>
                </a:lnTo>
                <a:lnTo>
                  <a:pt x="87375" y="3370695"/>
                </a:lnTo>
                <a:lnTo>
                  <a:pt x="114854" y="3427789"/>
                </a:lnTo>
                <a:lnTo>
                  <a:pt x="141687" y="3482552"/>
                </a:lnTo>
                <a:lnTo>
                  <a:pt x="167982" y="3535002"/>
                </a:lnTo>
                <a:lnTo>
                  <a:pt x="193844" y="3585157"/>
                </a:lnTo>
                <a:lnTo>
                  <a:pt x="219380" y="3633035"/>
                </a:lnTo>
                <a:lnTo>
                  <a:pt x="244697" y="3678654"/>
                </a:lnTo>
                <a:lnTo>
                  <a:pt x="269902" y="3722032"/>
                </a:lnTo>
                <a:lnTo>
                  <a:pt x="295100" y="3763186"/>
                </a:lnTo>
                <a:lnTo>
                  <a:pt x="320399" y="3802136"/>
                </a:lnTo>
                <a:lnTo>
                  <a:pt x="345905" y="3838898"/>
                </a:lnTo>
                <a:lnTo>
                  <a:pt x="371724" y="3873491"/>
                </a:lnTo>
                <a:lnTo>
                  <a:pt x="397964" y="3905932"/>
                </a:lnTo>
                <a:lnTo>
                  <a:pt x="424730" y="3936240"/>
                </a:lnTo>
                <a:lnTo>
                  <a:pt x="452130" y="3964433"/>
                </a:lnTo>
                <a:lnTo>
                  <a:pt x="480270" y="3990528"/>
                </a:lnTo>
                <a:lnTo>
                  <a:pt x="539195" y="4036498"/>
                </a:lnTo>
                <a:lnTo>
                  <a:pt x="602359" y="4074294"/>
                </a:lnTo>
                <a:lnTo>
                  <a:pt x="670614" y="4104059"/>
                </a:lnTo>
                <a:lnTo>
                  <a:pt x="740691" y="4124704"/>
                </a:lnTo>
                <a:lnTo>
                  <a:pt x="811978" y="4136283"/>
                </a:lnTo>
                <a:lnTo>
                  <a:pt x="885178" y="4139210"/>
                </a:lnTo>
                <a:lnTo>
                  <a:pt x="9143999" y="4139210"/>
                </a:lnTo>
                <a:lnTo>
                  <a:pt x="9143999" y="5142873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" name="bg object 18" descr=""/>
          <p:cNvPicPr/>
          <p:nvPr/>
        </p:nvPicPr>
        <p:blipFill>
          <a:blip r:embed="rId4"/>
          <a:stretch/>
        </p:blipFill>
        <p:spPr>
          <a:xfrm>
            <a:off x="24840" y="24840"/>
            <a:ext cx="1035360" cy="719640"/>
          </a:xfrm>
          <a:prstGeom prst="rect">
            <a:avLst/>
          </a:prstGeom>
          <a:ln w="0"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966600" y="2016720"/>
            <a:ext cx="7210080" cy="1854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fr-FR" sz="40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fr-FR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24120" y="838800"/>
            <a:ext cx="9095040" cy="307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ftr" idx="1"/>
          </p:nvPr>
        </p:nvSpPr>
        <p:spPr>
          <a:xfrm>
            <a:off x="3108960" y="4783320"/>
            <a:ext cx="2925720" cy="25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GB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GB" sz="1400" spc="-1" strike="noStrike">
                <a:latin typeface="Times New Roman"/>
              </a:rPr>
              <a:t> 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7" name="PlaceHolder 4"/>
          <p:cNvSpPr>
            <a:spLocks noGrp="1"/>
          </p:cNvSpPr>
          <p:nvPr>
            <p:ph type="dt" idx="2"/>
          </p:nvPr>
        </p:nvSpPr>
        <p:spPr>
          <a:xfrm>
            <a:off x="457200" y="4783320"/>
            <a:ext cx="2102760" cy="25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b2b2b2"/>
                </a:solidFill>
                <a:latin typeface="Calibri"/>
              </a:rPr>
              <a:t> </a:t>
            </a:r>
            <a:endParaRPr b="0" lang="en-GB" sz="1800" spc="-1" strike="noStrike">
              <a:latin typeface="Times New Roman"/>
            </a:endParaRPr>
          </a:p>
        </p:txBody>
      </p:sp>
      <p:sp>
        <p:nvSpPr>
          <p:cNvPr id="8" name="PlaceHolder 5"/>
          <p:cNvSpPr>
            <a:spLocks noGrp="1"/>
          </p:cNvSpPr>
          <p:nvPr>
            <p:ph type="sldNum" idx="3"/>
          </p:nvPr>
        </p:nvSpPr>
        <p:spPr>
          <a:xfrm>
            <a:off x="6583680" y="4783320"/>
            <a:ext cx="2102760" cy="25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defRPr b="0" lang="fr-FR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10B21D5A-5F68-44A8-9BE2-65F2616583AE}" type="slidenum">
              <a:rPr b="0" lang="fr-FR" sz="1800" spc="-1" strike="noStrike">
                <a:solidFill>
                  <a:srgbClr val="b2b2b2"/>
                </a:solidFill>
                <a:latin typeface="Calibri"/>
              </a:rPr>
              <a:t>3</a:t>
            </a:fld>
            <a:endParaRPr b="0" lang="en-GB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5142960"/>
          </a:xfrm>
          <a:prstGeom prst="rect">
            <a:avLst/>
          </a:prstGeom>
          <a:ln w="0">
            <a:noFill/>
          </a:ln>
        </p:spPr>
      </p:pic>
      <p:sp>
        <p:nvSpPr>
          <p:cNvPr id="46" name="Google Shape;37;p7"/>
          <p:cNvSpPr/>
          <p:nvPr/>
        </p:nvSpPr>
        <p:spPr>
          <a:xfrm>
            <a:off x="0" y="0"/>
            <a:ext cx="9162720" cy="5142600"/>
          </a:xfrm>
          <a:custGeom>
            <a:avLst/>
            <a:gdLst/>
            <a:ahLst/>
            <a:rect l="l" t="t" r="r" b="b"/>
            <a:pathLst>
              <a:path w="4014438" h="2258121">
                <a:moveTo>
                  <a:pt x="0" y="0"/>
                </a:moveTo>
                <a:lnTo>
                  <a:pt x="0" y="859550"/>
                </a:lnTo>
                <a:cubicBezTo>
                  <a:pt x="107156" y="629849"/>
                  <a:pt x="169234" y="501429"/>
                  <a:pt x="293807" y="456015"/>
                </a:cubicBezTo>
                <a:cubicBezTo>
                  <a:pt x="421056" y="409807"/>
                  <a:pt x="554076" y="471801"/>
                  <a:pt x="793228" y="583348"/>
                </a:cubicBezTo>
                <a:cubicBezTo>
                  <a:pt x="1032380" y="694895"/>
                  <a:pt x="1165400" y="756889"/>
                  <a:pt x="1211713" y="884159"/>
                </a:cubicBezTo>
                <a:cubicBezTo>
                  <a:pt x="1258025" y="1011430"/>
                  <a:pt x="1196010" y="1144450"/>
                  <a:pt x="1084484" y="1383581"/>
                </a:cubicBezTo>
                <a:cubicBezTo>
                  <a:pt x="972958" y="1622712"/>
                  <a:pt x="910943" y="1755753"/>
                  <a:pt x="783694" y="1802086"/>
                </a:cubicBezTo>
                <a:cubicBezTo>
                  <a:pt x="656444" y="1848419"/>
                  <a:pt x="523404" y="1786321"/>
                  <a:pt x="284356" y="1674774"/>
                </a:cubicBezTo>
                <a:cubicBezTo>
                  <a:pt x="163212" y="1618321"/>
                  <a:pt x="69312" y="1574413"/>
                  <a:pt x="105" y="1528414"/>
                </a:cubicBezTo>
                <a:lnTo>
                  <a:pt x="105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fr-FR" sz="40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fr-FR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3651840" y="1200240"/>
            <a:ext cx="23317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253560" y="1200240"/>
            <a:ext cx="23317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sldNum" idx="4"/>
          </p:nvPr>
        </p:nvSpPr>
        <p:spPr>
          <a:xfrm>
            <a:off x="8456400" y="12960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defRPr b="0" lang="fr-FR" sz="1800" spc="-1" strike="noStrike">
                <a:solidFill>
                  <a:srgbClr val="8b8b8b"/>
                </a:solidFill>
                <a:latin typeface="Roboto"/>
                <a:ea typeface="Roboto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2EA64E8-DEB2-423A-8D83-2F95F2E96115}" type="slidenum">
              <a:rPr b="0" lang="fr-FR" sz="1800" spc="-1" strike="noStrike">
                <a:solidFill>
                  <a:srgbClr val="8b8b8b"/>
                </a:solidFill>
                <a:latin typeface="Roboto"/>
                <a:ea typeface="Roboto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  <p:pic>
        <p:nvPicPr>
          <p:cNvPr id="51" name="Image 8" descr=""/>
          <p:cNvPicPr/>
          <p:nvPr/>
        </p:nvPicPr>
        <p:blipFill>
          <a:blip r:embed="rId3"/>
          <a:stretch/>
        </p:blipFill>
        <p:spPr>
          <a:xfrm>
            <a:off x="24840" y="24840"/>
            <a:ext cx="1035360" cy="7196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5142960"/>
          </a:xfrm>
          <a:prstGeom prst="rect">
            <a:avLst/>
          </a:prstGeom>
          <a:ln w="0">
            <a:noFill/>
          </a:ln>
        </p:spPr>
      </p:pic>
      <p:pic>
        <p:nvPicPr>
          <p:cNvPr id="89" name="bg object 16" descr=""/>
          <p:cNvPicPr/>
          <p:nvPr/>
        </p:nvPicPr>
        <p:blipFill>
          <a:blip r:embed="rId3"/>
          <a:stretch/>
        </p:blipFill>
        <p:spPr>
          <a:xfrm>
            <a:off x="0" y="0"/>
            <a:ext cx="9143640" cy="5142960"/>
          </a:xfrm>
          <a:prstGeom prst="rect">
            <a:avLst/>
          </a:prstGeom>
          <a:ln w="0">
            <a:noFill/>
          </a:ln>
        </p:spPr>
      </p:pic>
      <p:sp>
        <p:nvSpPr>
          <p:cNvPr id="90" name="bg object 17"/>
          <p:cNvSpPr/>
          <p:nvPr/>
        </p:nvSpPr>
        <p:spPr>
          <a:xfrm>
            <a:off x="0" y="1440"/>
            <a:ext cx="9144360" cy="5143680"/>
          </a:xfrm>
          <a:custGeom>
            <a:avLst/>
            <a:gdLst/>
            <a:ahLst/>
            <a:rect l="l" t="t" r="r" b="b"/>
            <a:pathLst>
              <a:path w="9144635" h="5144135">
                <a:moveTo>
                  <a:pt x="876287" y="5143538"/>
                </a:moveTo>
                <a:lnTo>
                  <a:pt x="831557" y="5081244"/>
                </a:lnTo>
                <a:lnTo>
                  <a:pt x="809371" y="5048669"/>
                </a:lnTo>
                <a:lnTo>
                  <a:pt x="787285" y="5015141"/>
                </a:lnTo>
                <a:lnTo>
                  <a:pt x="765251" y="4980635"/>
                </a:lnTo>
                <a:lnTo>
                  <a:pt x="743280" y="4945177"/>
                </a:lnTo>
                <a:lnTo>
                  <a:pt x="721321" y="4908753"/>
                </a:lnTo>
                <a:lnTo>
                  <a:pt x="699350" y="4871351"/>
                </a:lnTo>
                <a:lnTo>
                  <a:pt x="677367" y="4832959"/>
                </a:lnTo>
                <a:lnTo>
                  <a:pt x="655332" y="4793602"/>
                </a:lnTo>
                <a:lnTo>
                  <a:pt x="633222" y="4753254"/>
                </a:lnTo>
                <a:lnTo>
                  <a:pt x="611022" y="4711916"/>
                </a:lnTo>
                <a:lnTo>
                  <a:pt x="588708" y="4669599"/>
                </a:lnTo>
                <a:lnTo>
                  <a:pt x="566242" y="4626267"/>
                </a:lnTo>
                <a:lnTo>
                  <a:pt x="543610" y="4581944"/>
                </a:lnTo>
                <a:lnTo>
                  <a:pt x="520801" y="4536618"/>
                </a:lnTo>
                <a:lnTo>
                  <a:pt x="497763" y="4490275"/>
                </a:lnTo>
                <a:lnTo>
                  <a:pt x="474510" y="4442917"/>
                </a:lnTo>
                <a:lnTo>
                  <a:pt x="450989" y="4394555"/>
                </a:lnTo>
                <a:lnTo>
                  <a:pt x="427177" y="4345165"/>
                </a:lnTo>
                <a:lnTo>
                  <a:pt x="403072" y="4294746"/>
                </a:lnTo>
                <a:lnTo>
                  <a:pt x="378637" y="4243298"/>
                </a:lnTo>
                <a:lnTo>
                  <a:pt x="353847" y="4190822"/>
                </a:lnTo>
                <a:lnTo>
                  <a:pt x="328688" y="4137317"/>
                </a:lnTo>
                <a:lnTo>
                  <a:pt x="303123" y="4082758"/>
                </a:lnTo>
                <a:lnTo>
                  <a:pt x="277139" y="4027157"/>
                </a:lnTo>
                <a:lnTo>
                  <a:pt x="250723" y="3970515"/>
                </a:lnTo>
                <a:lnTo>
                  <a:pt x="223824" y="3912819"/>
                </a:lnTo>
                <a:lnTo>
                  <a:pt x="201650" y="3865359"/>
                </a:lnTo>
                <a:lnTo>
                  <a:pt x="179832" y="3818610"/>
                </a:lnTo>
                <a:lnTo>
                  <a:pt x="158369" y="3772560"/>
                </a:lnTo>
                <a:lnTo>
                  <a:pt x="137261" y="3727170"/>
                </a:lnTo>
                <a:lnTo>
                  <a:pt x="116509" y="3682466"/>
                </a:lnTo>
                <a:lnTo>
                  <a:pt x="96139" y="3638410"/>
                </a:lnTo>
                <a:lnTo>
                  <a:pt x="76136" y="3594989"/>
                </a:lnTo>
                <a:lnTo>
                  <a:pt x="56515" y="3552202"/>
                </a:lnTo>
                <a:lnTo>
                  <a:pt x="37274" y="3510026"/>
                </a:lnTo>
                <a:lnTo>
                  <a:pt x="18427" y="3468446"/>
                </a:lnTo>
                <a:lnTo>
                  <a:pt x="0" y="3427463"/>
                </a:lnTo>
                <a:lnTo>
                  <a:pt x="0" y="5143538"/>
                </a:lnTo>
                <a:lnTo>
                  <a:pt x="876287" y="5143538"/>
                </a:lnTo>
                <a:close/>
              </a:path>
              <a:path w="9144635" h="5144135">
                <a:moveTo>
                  <a:pt x="9144076" y="0"/>
                </a:moveTo>
                <a:lnTo>
                  <a:pt x="0" y="0"/>
                </a:lnTo>
                <a:lnTo>
                  <a:pt x="0" y="1512354"/>
                </a:lnTo>
                <a:lnTo>
                  <a:pt x="27622" y="1486954"/>
                </a:lnTo>
                <a:lnTo>
                  <a:pt x="56337" y="1461871"/>
                </a:lnTo>
                <a:lnTo>
                  <a:pt x="86131" y="1437043"/>
                </a:lnTo>
                <a:lnTo>
                  <a:pt x="117017" y="1412481"/>
                </a:lnTo>
                <a:lnTo>
                  <a:pt x="148996" y="1388122"/>
                </a:lnTo>
                <a:lnTo>
                  <a:pt x="182079" y="1363954"/>
                </a:lnTo>
                <a:lnTo>
                  <a:pt x="216255" y="1339938"/>
                </a:lnTo>
                <a:lnTo>
                  <a:pt x="251536" y="1316062"/>
                </a:lnTo>
                <a:lnTo>
                  <a:pt x="287934" y="1292275"/>
                </a:lnTo>
                <a:lnTo>
                  <a:pt x="325462" y="1268564"/>
                </a:lnTo>
                <a:lnTo>
                  <a:pt x="364096" y="1244892"/>
                </a:lnTo>
                <a:lnTo>
                  <a:pt x="403860" y="1221232"/>
                </a:lnTo>
                <a:lnTo>
                  <a:pt x="444766" y="1197559"/>
                </a:lnTo>
                <a:lnTo>
                  <a:pt x="486791" y="1173835"/>
                </a:lnTo>
                <a:lnTo>
                  <a:pt x="529971" y="1150035"/>
                </a:lnTo>
                <a:lnTo>
                  <a:pt x="574294" y="1126121"/>
                </a:lnTo>
                <a:lnTo>
                  <a:pt x="619772" y="1102093"/>
                </a:lnTo>
                <a:lnTo>
                  <a:pt x="666407" y="1077887"/>
                </a:lnTo>
                <a:lnTo>
                  <a:pt x="714209" y="1053490"/>
                </a:lnTo>
                <a:lnTo>
                  <a:pt x="763168" y="1028877"/>
                </a:lnTo>
                <a:lnTo>
                  <a:pt x="813308" y="1004011"/>
                </a:lnTo>
                <a:lnTo>
                  <a:pt x="864616" y="978865"/>
                </a:lnTo>
                <a:lnTo>
                  <a:pt x="917117" y="953414"/>
                </a:lnTo>
                <a:lnTo>
                  <a:pt x="970800" y="927620"/>
                </a:lnTo>
                <a:lnTo>
                  <a:pt x="1025664" y="901458"/>
                </a:lnTo>
                <a:lnTo>
                  <a:pt x="1081735" y="874903"/>
                </a:lnTo>
                <a:lnTo>
                  <a:pt x="1139012" y="847915"/>
                </a:lnTo>
                <a:lnTo>
                  <a:pt x="1197495" y="820483"/>
                </a:lnTo>
                <a:lnTo>
                  <a:pt x="1257185" y="792556"/>
                </a:lnTo>
                <a:lnTo>
                  <a:pt x="1318094" y="764120"/>
                </a:lnTo>
                <a:lnTo>
                  <a:pt x="1380223" y="735152"/>
                </a:lnTo>
                <a:lnTo>
                  <a:pt x="1445793" y="704570"/>
                </a:lnTo>
                <a:lnTo>
                  <a:pt x="1510030" y="674649"/>
                </a:lnTo>
                <a:lnTo>
                  <a:pt x="1572958" y="645401"/>
                </a:lnTo>
                <a:lnTo>
                  <a:pt x="1634617" y="616839"/>
                </a:lnTo>
                <a:lnTo>
                  <a:pt x="1695018" y="588987"/>
                </a:lnTo>
                <a:lnTo>
                  <a:pt x="1754212" y="561860"/>
                </a:lnTo>
                <a:lnTo>
                  <a:pt x="1812213" y="535482"/>
                </a:lnTo>
                <a:lnTo>
                  <a:pt x="1869059" y="509866"/>
                </a:lnTo>
                <a:lnTo>
                  <a:pt x="1924773" y="485025"/>
                </a:lnTo>
                <a:lnTo>
                  <a:pt x="1979396" y="460984"/>
                </a:lnTo>
                <a:lnTo>
                  <a:pt x="2032952" y="437756"/>
                </a:lnTo>
                <a:lnTo>
                  <a:pt x="2085479" y="415366"/>
                </a:lnTo>
                <a:lnTo>
                  <a:pt x="2136991" y="393814"/>
                </a:lnTo>
                <a:lnTo>
                  <a:pt x="2187524" y="373138"/>
                </a:lnTo>
                <a:lnTo>
                  <a:pt x="2237105" y="353352"/>
                </a:lnTo>
                <a:lnTo>
                  <a:pt x="2285784" y="334454"/>
                </a:lnTo>
                <a:lnTo>
                  <a:pt x="2333561" y="316484"/>
                </a:lnTo>
                <a:lnTo>
                  <a:pt x="2380500" y="299453"/>
                </a:lnTo>
                <a:lnTo>
                  <a:pt x="2426601" y="283375"/>
                </a:lnTo>
                <a:lnTo>
                  <a:pt x="2471902" y="268274"/>
                </a:lnTo>
                <a:lnTo>
                  <a:pt x="2516441" y="254152"/>
                </a:lnTo>
                <a:lnTo>
                  <a:pt x="2560256" y="241046"/>
                </a:lnTo>
                <a:lnTo>
                  <a:pt x="2603347" y="228968"/>
                </a:lnTo>
                <a:lnTo>
                  <a:pt x="2645778" y="217932"/>
                </a:lnTo>
                <a:lnTo>
                  <a:pt x="2687548" y="207962"/>
                </a:lnTo>
                <a:lnTo>
                  <a:pt x="2728722" y="199059"/>
                </a:lnTo>
                <a:lnTo>
                  <a:pt x="2769298" y="191262"/>
                </a:lnTo>
                <a:lnTo>
                  <a:pt x="2809316" y="184581"/>
                </a:lnTo>
                <a:lnTo>
                  <a:pt x="2848813" y="179019"/>
                </a:lnTo>
                <a:lnTo>
                  <a:pt x="2887815" y="174612"/>
                </a:lnTo>
                <a:lnTo>
                  <a:pt x="2926346" y="171373"/>
                </a:lnTo>
                <a:lnTo>
                  <a:pt x="2964446" y="169329"/>
                </a:lnTo>
                <a:lnTo>
                  <a:pt x="3002140" y="168478"/>
                </a:lnTo>
                <a:lnTo>
                  <a:pt x="3039465" y="168833"/>
                </a:lnTo>
                <a:lnTo>
                  <a:pt x="3113100" y="173304"/>
                </a:lnTo>
                <a:lnTo>
                  <a:pt x="3185604" y="182854"/>
                </a:lnTo>
                <a:lnTo>
                  <a:pt x="3257194" y="197650"/>
                </a:lnTo>
                <a:lnTo>
                  <a:pt x="3328136" y="217805"/>
                </a:lnTo>
                <a:lnTo>
                  <a:pt x="3398278" y="243332"/>
                </a:lnTo>
                <a:lnTo>
                  <a:pt x="3465576" y="273494"/>
                </a:lnTo>
                <a:lnTo>
                  <a:pt x="3529927" y="308190"/>
                </a:lnTo>
                <a:lnTo>
                  <a:pt x="3591610" y="347472"/>
                </a:lnTo>
                <a:lnTo>
                  <a:pt x="3650881" y="391388"/>
                </a:lnTo>
                <a:lnTo>
                  <a:pt x="3708031" y="439978"/>
                </a:lnTo>
                <a:lnTo>
                  <a:pt x="3735895" y="466051"/>
                </a:lnTo>
                <a:lnTo>
                  <a:pt x="3763327" y="493306"/>
                </a:lnTo>
                <a:lnTo>
                  <a:pt x="3790365" y="521754"/>
                </a:lnTo>
                <a:lnTo>
                  <a:pt x="3817048" y="551395"/>
                </a:lnTo>
                <a:lnTo>
                  <a:pt x="3843413" y="582244"/>
                </a:lnTo>
                <a:lnTo>
                  <a:pt x="3869474" y="614311"/>
                </a:lnTo>
                <a:lnTo>
                  <a:pt x="3895280" y="647585"/>
                </a:lnTo>
                <a:lnTo>
                  <a:pt x="3920871" y="682078"/>
                </a:lnTo>
                <a:lnTo>
                  <a:pt x="3946271" y="717804"/>
                </a:lnTo>
                <a:lnTo>
                  <a:pt x="3971518" y="754761"/>
                </a:lnTo>
                <a:lnTo>
                  <a:pt x="3996639" y="792962"/>
                </a:lnTo>
                <a:lnTo>
                  <a:pt x="4021683" y="832408"/>
                </a:lnTo>
                <a:lnTo>
                  <a:pt x="4046677" y="873099"/>
                </a:lnTo>
                <a:lnTo>
                  <a:pt x="4071658" y="915060"/>
                </a:lnTo>
                <a:lnTo>
                  <a:pt x="4096651" y="958265"/>
                </a:lnTo>
                <a:lnTo>
                  <a:pt x="4121708" y="1002753"/>
                </a:lnTo>
                <a:lnTo>
                  <a:pt x="4146842" y="1048512"/>
                </a:lnTo>
                <a:lnTo>
                  <a:pt x="4172102" y="1095552"/>
                </a:lnTo>
                <a:lnTo>
                  <a:pt x="4197515" y="1143876"/>
                </a:lnTo>
                <a:lnTo>
                  <a:pt x="4223118" y="1193482"/>
                </a:lnTo>
                <a:lnTo>
                  <a:pt x="4248950" y="1244396"/>
                </a:lnTo>
                <a:lnTo>
                  <a:pt x="4275036" y="1296619"/>
                </a:lnTo>
                <a:lnTo>
                  <a:pt x="4301414" y="1350137"/>
                </a:lnTo>
                <a:lnTo>
                  <a:pt x="4328122" y="1404975"/>
                </a:lnTo>
                <a:lnTo>
                  <a:pt x="4355198" y="1461135"/>
                </a:lnTo>
                <a:lnTo>
                  <a:pt x="4382668" y="1518627"/>
                </a:lnTo>
                <a:lnTo>
                  <a:pt x="4410570" y="1577441"/>
                </a:lnTo>
                <a:lnTo>
                  <a:pt x="4438942" y="1637601"/>
                </a:lnTo>
                <a:lnTo>
                  <a:pt x="4467796" y="1699107"/>
                </a:lnTo>
                <a:lnTo>
                  <a:pt x="4497197" y="1761959"/>
                </a:lnTo>
                <a:lnTo>
                  <a:pt x="4527169" y="1826171"/>
                </a:lnTo>
                <a:lnTo>
                  <a:pt x="4557738" y="1891741"/>
                </a:lnTo>
                <a:lnTo>
                  <a:pt x="4588307" y="1957311"/>
                </a:lnTo>
                <a:lnTo>
                  <a:pt x="4618215" y="2021547"/>
                </a:lnTo>
                <a:lnTo>
                  <a:pt x="4647450" y="2084476"/>
                </a:lnTo>
                <a:lnTo>
                  <a:pt x="4676000" y="2146122"/>
                </a:lnTo>
                <a:lnTo>
                  <a:pt x="4703838" y="2206523"/>
                </a:lnTo>
                <a:lnTo>
                  <a:pt x="4730953" y="2265718"/>
                </a:lnTo>
                <a:lnTo>
                  <a:pt x="4757318" y="2323719"/>
                </a:lnTo>
                <a:lnTo>
                  <a:pt x="4782934" y="2380564"/>
                </a:lnTo>
                <a:lnTo>
                  <a:pt x="4807763" y="2436279"/>
                </a:lnTo>
                <a:lnTo>
                  <a:pt x="4831804" y="2490901"/>
                </a:lnTo>
                <a:lnTo>
                  <a:pt x="4855032" y="2544457"/>
                </a:lnTo>
                <a:lnTo>
                  <a:pt x="4877422" y="2596972"/>
                </a:lnTo>
                <a:lnTo>
                  <a:pt x="4898961" y="2648483"/>
                </a:lnTo>
                <a:lnTo>
                  <a:pt x="4919650" y="2699016"/>
                </a:lnTo>
                <a:lnTo>
                  <a:pt x="4939436" y="2748597"/>
                </a:lnTo>
                <a:lnTo>
                  <a:pt x="4958334" y="2797276"/>
                </a:lnTo>
                <a:lnTo>
                  <a:pt x="4976304" y="2845054"/>
                </a:lnTo>
                <a:lnTo>
                  <a:pt x="4993335" y="2891993"/>
                </a:lnTo>
                <a:lnTo>
                  <a:pt x="5009413" y="2938094"/>
                </a:lnTo>
                <a:lnTo>
                  <a:pt x="5024526" y="2983395"/>
                </a:lnTo>
                <a:lnTo>
                  <a:pt x="5038649" y="3027946"/>
                </a:lnTo>
                <a:lnTo>
                  <a:pt x="5051755" y="3071749"/>
                </a:lnTo>
                <a:lnTo>
                  <a:pt x="5063833" y="3114840"/>
                </a:lnTo>
                <a:lnTo>
                  <a:pt x="5074882" y="3157270"/>
                </a:lnTo>
                <a:lnTo>
                  <a:pt x="5084864" y="3199053"/>
                </a:lnTo>
                <a:lnTo>
                  <a:pt x="5093767" y="3240214"/>
                </a:lnTo>
                <a:lnTo>
                  <a:pt x="5101564" y="3280791"/>
                </a:lnTo>
                <a:lnTo>
                  <a:pt x="5108257" y="3320808"/>
                </a:lnTo>
                <a:lnTo>
                  <a:pt x="5113820" y="3360305"/>
                </a:lnTo>
                <a:lnTo>
                  <a:pt x="5118227" y="3399307"/>
                </a:lnTo>
                <a:lnTo>
                  <a:pt x="5121478" y="3437839"/>
                </a:lnTo>
                <a:lnTo>
                  <a:pt x="5123535" y="3475939"/>
                </a:lnTo>
                <a:lnTo>
                  <a:pt x="5124386" y="3513632"/>
                </a:lnTo>
                <a:lnTo>
                  <a:pt x="5124031" y="3550958"/>
                </a:lnTo>
                <a:lnTo>
                  <a:pt x="5119573" y="3624592"/>
                </a:lnTo>
                <a:lnTo>
                  <a:pt x="5110023" y="3697084"/>
                </a:lnTo>
                <a:lnTo>
                  <a:pt x="5095240" y="3768674"/>
                </a:lnTo>
                <a:lnTo>
                  <a:pt x="5075085" y="3839616"/>
                </a:lnTo>
                <a:lnTo>
                  <a:pt x="5049558" y="3909745"/>
                </a:lnTo>
                <a:lnTo>
                  <a:pt x="5019408" y="3977043"/>
                </a:lnTo>
                <a:lnTo>
                  <a:pt x="4984699" y="4041394"/>
                </a:lnTo>
                <a:lnTo>
                  <a:pt x="4945418" y="4103065"/>
                </a:lnTo>
                <a:lnTo>
                  <a:pt x="4901514" y="4162336"/>
                </a:lnTo>
                <a:lnTo>
                  <a:pt x="4852911" y="4219486"/>
                </a:lnTo>
                <a:lnTo>
                  <a:pt x="4826851" y="4247350"/>
                </a:lnTo>
                <a:lnTo>
                  <a:pt x="4799596" y="4274794"/>
                </a:lnTo>
                <a:lnTo>
                  <a:pt x="4771148" y="4301833"/>
                </a:lnTo>
                <a:lnTo>
                  <a:pt x="4741507" y="4328515"/>
                </a:lnTo>
                <a:lnTo>
                  <a:pt x="4710658" y="4354881"/>
                </a:lnTo>
                <a:lnTo>
                  <a:pt x="4678604" y="4380954"/>
                </a:lnTo>
                <a:lnTo>
                  <a:pt x="4645330" y="4406760"/>
                </a:lnTo>
                <a:lnTo>
                  <a:pt x="4610836" y="4432351"/>
                </a:lnTo>
                <a:lnTo>
                  <a:pt x="4575111" y="4457751"/>
                </a:lnTo>
                <a:lnTo>
                  <a:pt x="4538154" y="4483011"/>
                </a:lnTo>
                <a:lnTo>
                  <a:pt x="4499953" y="4508144"/>
                </a:lnTo>
                <a:lnTo>
                  <a:pt x="4460506" y="4533189"/>
                </a:lnTo>
                <a:lnTo>
                  <a:pt x="4419816" y="4558182"/>
                </a:lnTo>
                <a:lnTo>
                  <a:pt x="4377868" y="4583176"/>
                </a:lnTo>
                <a:lnTo>
                  <a:pt x="4334649" y="4608169"/>
                </a:lnTo>
                <a:lnTo>
                  <a:pt x="4290174" y="4633226"/>
                </a:lnTo>
                <a:lnTo>
                  <a:pt x="4244416" y="4658372"/>
                </a:lnTo>
                <a:lnTo>
                  <a:pt x="4197375" y="4683633"/>
                </a:lnTo>
                <a:lnTo>
                  <a:pt x="4149052" y="4709058"/>
                </a:lnTo>
                <a:lnTo>
                  <a:pt x="4099445" y="4734674"/>
                </a:lnTo>
                <a:lnTo>
                  <a:pt x="4048531" y="4760506"/>
                </a:lnTo>
                <a:lnTo>
                  <a:pt x="3996321" y="4786604"/>
                </a:lnTo>
                <a:lnTo>
                  <a:pt x="3942791" y="4812995"/>
                </a:lnTo>
                <a:lnTo>
                  <a:pt x="3887952" y="4839716"/>
                </a:lnTo>
                <a:lnTo>
                  <a:pt x="3831793" y="4866792"/>
                </a:lnTo>
                <a:lnTo>
                  <a:pt x="3774313" y="4894275"/>
                </a:lnTo>
                <a:lnTo>
                  <a:pt x="3715486" y="4922177"/>
                </a:lnTo>
                <a:lnTo>
                  <a:pt x="3655339" y="4950561"/>
                </a:lnTo>
                <a:lnTo>
                  <a:pt x="3593833" y="4979428"/>
                </a:lnTo>
                <a:lnTo>
                  <a:pt x="3530981" y="5008842"/>
                </a:lnTo>
                <a:lnTo>
                  <a:pt x="3466769" y="5038814"/>
                </a:lnTo>
                <a:lnTo>
                  <a:pt x="3401199" y="5069395"/>
                </a:lnTo>
                <a:lnTo>
                  <a:pt x="3242132" y="5143538"/>
                </a:lnTo>
                <a:lnTo>
                  <a:pt x="9144076" y="5143538"/>
                </a:lnTo>
                <a:lnTo>
                  <a:pt x="914407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91" name="bg object 18" descr=""/>
          <p:cNvPicPr/>
          <p:nvPr/>
        </p:nvPicPr>
        <p:blipFill>
          <a:blip r:embed="rId4"/>
          <a:stretch/>
        </p:blipFill>
        <p:spPr>
          <a:xfrm>
            <a:off x="24840" y="24840"/>
            <a:ext cx="1035360" cy="719640"/>
          </a:xfrm>
          <a:prstGeom prst="rect">
            <a:avLst/>
          </a:prstGeom>
          <a:ln w="0">
            <a:noFill/>
          </a:ln>
        </p:spPr>
      </p:pic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730800" y="2198520"/>
            <a:ext cx="7682040" cy="1219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fr-FR" sz="40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fr-FR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ftr" idx="5"/>
          </p:nvPr>
        </p:nvSpPr>
        <p:spPr>
          <a:xfrm>
            <a:off x="3108960" y="4783320"/>
            <a:ext cx="2925720" cy="25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GB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GB" sz="1400" spc="-1" strike="noStrike">
                <a:latin typeface="Times New Roman"/>
              </a:rPr>
              <a:t>&lt;footer&gt;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dt" idx="6"/>
          </p:nvPr>
        </p:nvSpPr>
        <p:spPr>
          <a:xfrm>
            <a:off x="457200" y="4783320"/>
            <a:ext cx="2102760" cy="25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b2b2b2"/>
                </a:solidFill>
                <a:latin typeface="Calibri"/>
              </a:rPr>
              <a:t>&lt;date/time&gt;</a:t>
            </a:r>
            <a:endParaRPr b="0" lang="en-GB" sz="1800" spc="-1" strike="noStrike">
              <a:latin typeface="Times New Roman"/>
            </a:endParaRPr>
          </a:p>
        </p:txBody>
      </p:sp>
      <p:sp>
        <p:nvSpPr>
          <p:cNvPr id="95" name="PlaceHolder 4"/>
          <p:cNvSpPr>
            <a:spLocks noGrp="1"/>
          </p:cNvSpPr>
          <p:nvPr>
            <p:ph type="sldNum" idx="7"/>
          </p:nvPr>
        </p:nvSpPr>
        <p:spPr>
          <a:xfrm>
            <a:off x="6583680" y="4783320"/>
            <a:ext cx="2102760" cy="25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defRPr b="0" lang="fr-FR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5E13C556-5E9B-4ACC-BFD2-0AEF1B0B526D}" type="slidenum">
              <a:rPr b="0" lang="fr-FR" sz="1800" spc="-1" strike="noStrike">
                <a:solidFill>
                  <a:srgbClr val="b2b2b2"/>
                </a:solidFill>
                <a:latin typeface="Calibri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  <p:sp>
        <p:nvSpPr>
          <p:cNvPr id="96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5142960"/>
          </a:xfrm>
          <a:prstGeom prst="rect">
            <a:avLst/>
          </a:prstGeom>
          <a:ln w="0">
            <a:noFill/>
          </a:ln>
        </p:spPr>
      </p:pic>
      <p:sp>
        <p:nvSpPr>
          <p:cNvPr id="134" name="Google Shape;25;p5"/>
          <p:cNvSpPr/>
          <p:nvPr/>
        </p:nvSpPr>
        <p:spPr>
          <a:xfrm>
            <a:off x="0" y="0"/>
            <a:ext cx="9162720" cy="5142600"/>
          </a:xfrm>
          <a:custGeom>
            <a:avLst/>
            <a:gdLst/>
            <a:ahLst/>
            <a:rect l="l" t="t" r="r" b="b"/>
            <a:pathLst>
              <a:path w="4014438" h="2258121">
                <a:moveTo>
                  <a:pt x="0" y="0"/>
                </a:moveTo>
                <a:lnTo>
                  <a:pt x="0" y="729708"/>
                </a:lnTo>
                <a:cubicBezTo>
                  <a:pt x="69207" y="683709"/>
                  <a:pt x="163087" y="639801"/>
                  <a:pt x="284356" y="583348"/>
                </a:cubicBezTo>
                <a:cubicBezTo>
                  <a:pt x="523508" y="471843"/>
                  <a:pt x="656528" y="409807"/>
                  <a:pt x="783798" y="456120"/>
                </a:cubicBezTo>
                <a:cubicBezTo>
                  <a:pt x="911069" y="502432"/>
                  <a:pt x="973083" y="635473"/>
                  <a:pt x="1084589" y="874625"/>
                </a:cubicBezTo>
                <a:cubicBezTo>
                  <a:pt x="1196094" y="1113777"/>
                  <a:pt x="1258129" y="1246797"/>
                  <a:pt x="1211817" y="1374046"/>
                </a:cubicBezTo>
                <a:cubicBezTo>
                  <a:pt x="1165505" y="1501296"/>
                  <a:pt x="1032380" y="1563290"/>
                  <a:pt x="793228" y="1674774"/>
                </a:cubicBezTo>
                <a:cubicBezTo>
                  <a:pt x="554076" y="1786258"/>
                  <a:pt x="421056" y="1848315"/>
                  <a:pt x="293807" y="1802002"/>
                </a:cubicBezTo>
                <a:cubicBezTo>
                  <a:pt x="169234" y="1756693"/>
                  <a:pt x="107156" y="1628273"/>
                  <a:pt x="0" y="1398572"/>
                </a:cubicBez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fr-FR" sz="40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fr-FR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3651840" y="1200240"/>
            <a:ext cx="493308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sldNum" idx="8"/>
          </p:nvPr>
        </p:nvSpPr>
        <p:spPr>
          <a:xfrm>
            <a:off x="8456400" y="129600"/>
            <a:ext cx="548280" cy="393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defRPr b="0" lang="fr-FR" sz="1800" spc="-1" strike="noStrike">
                <a:solidFill>
                  <a:srgbClr val="8b8b8b"/>
                </a:solidFill>
                <a:latin typeface="Roboto"/>
                <a:ea typeface="Roboto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E03AB5D-3158-4931-AF40-C12382AAD528}" type="slidenum">
              <a:rPr b="0" lang="fr-FR" sz="1800" spc="-1" strike="noStrike">
                <a:solidFill>
                  <a:srgbClr val="8b8b8b"/>
                </a:solidFill>
                <a:latin typeface="Roboto"/>
                <a:ea typeface="Roboto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  <p:pic>
        <p:nvPicPr>
          <p:cNvPr id="138" name="Image 7" descr=""/>
          <p:cNvPicPr/>
          <p:nvPr/>
        </p:nvPicPr>
        <p:blipFill>
          <a:blip r:embed="rId3"/>
          <a:stretch/>
        </p:blipFill>
        <p:spPr>
          <a:xfrm>
            <a:off x="24840" y="24840"/>
            <a:ext cx="1035360" cy="719640"/>
          </a:xfrm>
          <a:prstGeom prst="rect">
            <a:avLst/>
          </a:prstGeom>
          <a:ln w="0">
            <a:noFill/>
          </a:ln>
        </p:spPr>
      </p:pic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5142960"/>
          </a:xfrm>
          <a:prstGeom prst="rect">
            <a:avLst/>
          </a:prstGeom>
          <a:ln w="0">
            <a:noFill/>
          </a:ln>
        </p:spPr>
      </p:pic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966600" y="2016720"/>
            <a:ext cx="7210080" cy="1854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fr-FR" sz="4000" spc="-1" strike="noStrike">
                <a:solidFill>
                  <a:srgbClr val="000000"/>
                </a:solidFill>
                <a:latin typeface="Calibri"/>
              </a:rPr>
              <a:t>Click to edit the title text format</a:t>
            </a:r>
            <a:endParaRPr b="0" lang="fr-FR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457200" y="1182960"/>
            <a:ext cx="3977280" cy="427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4709160" y="1182960"/>
            <a:ext cx="3977280" cy="4272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ftr" idx="9"/>
          </p:nvPr>
        </p:nvSpPr>
        <p:spPr>
          <a:xfrm>
            <a:off x="3108960" y="4783320"/>
            <a:ext cx="2925720" cy="25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ctr">
              <a:buNone/>
              <a:defRPr b="0" lang="en-GB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en-GB" sz="1400" spc="-1" strike="noStrike">
                <a:latin typeface="Times New Roman"/>
              </a:rPr>
              <a:t>&lt;footer&gt;</a:t>
            </a:r>
            <a:endParaRPr b="0" lang="en-GB" sz="1400" spc="-1" strike="noStrike">
              <a:latin typeface="Times New Roman"/>
            </a:endParaRPr>
          </a:p>
        </p:txBody>
      </p:sp>
      <p:sp>
        <p:nvSpPr>
          <p:cNvPr id="180" name="PlaceHolder 5"/>
          <p:cNvSpPr>
            <a:spLocks noGrp="1"/>
          </p:cNvSpPr>
          <p:nvPr>
            <p:ph type="dt" idx="10"/>
          </p:nvPr>
        </p:nvSpPr>
        <p:spPr>
          <a:xfrm>
            <a:off x="457200" y="4783320"/>
            <a:ext cx="2102760" cy="25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>
              <a:lnSpc>
                <a:spcPct val="100000"/>
              </a:lnSpc>
              <a:buNone/>
              <a:defRPr b="0" lang="en-US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b2b2b2"/>
                </a:solidFill>
                <a:latin typeface="Calibri"/>
              </a:rPr>
              <a:t>&lt;date/time&gt;</a:t>
            </a:r>
            <a:endParaRPr b="0" lang="en-GB" sz="1800" spc="-1" strike="noStrike">
              <a:latin typeface="Times New Roman"/>
            </a:endParaRPr>
          </a:p>
        </p:txBody>
      </p:sp>
      <p:sp>
        <p:nvSpPr>
          <p:cNvPr id="181" name="PlaceHolder 6"/>
          <p:cNvSpPr>
            <a:spLocks noGrp="1"/>
          </p:cNvSpPr>
          <p:nvPr>
            <p:ph type="sldNum" idx="11"/>
          </p:nvPr>
        </p:nvSpPr>
        <p:spPr>
          <a:xfrm>
            <a:off x="6583680" y="4783320"/>
            <a:ext cx="2102760" cy="2566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defRPr b="0" lang="fr-FR" sz="1800" spc="-1" strike="noStrike">
                <a:solidFill>
                  <a:srgbClr val="b2b2b2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7FFA0283-161F-4A2D-BC70-ACB733B1FD08}" type="slidenum">
              <a:rPr b="0" lang="fr-FR" sz="1800" spc="-1" strike="noStrike">
                <a:solidFill>
                  <a:srgbClr val="b2b2b2"/>
                </a:solidFill>
                <a:latin typeface="Calibri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49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39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jpeg"/><Relationship Id="rId5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image" Target="../media/image35.png"/><Relationship Id="rId3" Type="http://schemas.openxmlformats.org/officeDocument/2006/relationships/slideLayout" Target="../slideLayouts/slideLayout16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png"/><Relationship Id="rId3" Type="http://schemas.openxmlformats.org/officeDocument/2006/relationships/image" Target="../media/image18.png"/><Relationship Id="rId4" Type="http://schemas.openxmlformats.org/officeDocument/2006/relationships/slideLayout" Target="../slideLayouts/slideLayout16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3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slideLayout" Target="../slideLayouts/slideLayout39.xml"/><Relationship Id="rId4" Type="http://schemas.openxmlformats.org/officeDocument/2006/relationships/notesSlide" Target="../notesSlides/notesSlide7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slideLayout" Target="../slideLayouts/slideLayout16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" name="object 2"/>
          <p:cNvGrpSpPr/>
          <p:nvPr/>
        </p:nvGrpSpPr>
        <p:grpSpPr>
          <a:xfrm>
            <a:off x="31680" y="23400"/>
            <a:ext cx="8880120" cy="5004720"/>
            <a:chOff x="31680" y="23400"/>
            <a:chExt cx="8880120" cy="5004720"/>
          </a:xfrm>
        </p:grpSpPr>
        <p:pic>
          <p:nvPicPr>
            <p:cNvPr id="225" name="object 3" descr=""/>
            <p:cNvPicPr/>
            <p:nvPr/>
          </p:nvPicPr>
          <p:blipFill>
            <a:blip r:embed="rId1"/>
            <a:stretch/>
          </p:blipFill>
          <p:spPr>
            <a:xfrm>
              <a:off x="31680" y="23400"/>
              <a:ext cx="8880120" cy="50047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26" name="object 4"/>
            <p:cNvSpPr/>
            <p:nvPr/>
          </p:nvSpPr>
          <p:spPr>
            <a:xfrm>
              <a:off x="31680" y="23400"/>
              <a:ext cx="8880120" cy="4992480"/>
            </a:xfrm>
            <a:custGeom>
              <a:avLst/>
              <a:gdLst/>
              <a:ahLst/>
              <a:rect l="l" t="t" r="r" b="b"/>
              <a:pathLst>
                <a:path w="9144000" h="5130800">
                  <a:moveTo>
                    <a:pt x="9143999" y="5130799"/>
                  </a:moveTo>
                  <a:lnTo>
                    <a:pt x="0" y="5130799"/>
                  </a:lnTo>
                  <a:lnTo>
                    <a:pt x="0" y="0"/>
                  </a:lnTo>
                  <a:lnTo>
                    <a:pt x="4068950" y="0"/>
                  </a:lnTo>
                  <a:lnTo>
                    <a:pt x="4012358" y="25399"/>
                  </a:lnTo>
                  <a:lnTo>
                    <a:pt x="3957486" y="50799"/>
                  </a:lnTo>
                  <a:lnTo>
                    <a:pt x="3904333" y="88899"/>
                  </a:lnTo>
                  <a:lnTo>
                    <a:pt x="3852890" y="114299"/>
                  </a:lnTo>
                  <a:lnTo>
                    <a:pt x="3803149" y="139699"/>
                  </a:lnTo>
                  <a:lnTo>
                    <a:pt x="3755101" y="177799"/>
                  </a:lnTo>
                  <a:lnTo>
                    <a:pt x="3708736" y="203199"/>
                  </a:lnTo>
                  <a:lnTo>
                    <a:pt x="3664047" y="228599"/>
                  </a:lnTo>
                  <a:lnTo>
                    <a:pt x="3621023" y="266699"/>
                  </a:lnTo>
                  <a:lnTo>
                    <a:pt x="3579657" y="292099"/>
                  </a:lnTo>
                  <a:lnTo>
                    <a:pt x="3539939" y="330199"/>
                  </a:lnTo>
                  <a:lnTo>
                    <a:pt x="3501862" y="355599"/>
                  </a:lnTo>
                  <a:lnTo>
                    <a:pt x="3465415" y="380999"/>
                  </a:lnTo>
                  <a:lnTo>
                    <a:pt x="3430590" y="419099"/>
                  </a:lnTo>
                  <a:lnTo>
                    <a:pt x="3397378" y="457199"/>
                  </a:lnTo>
                  <a:lnTo>
                    <a:pt x="3365771" y="482599"/>
                  </a:lnTo>
                  <a:lnTo>
                    <a:pt x="3335760" y="520699"/>
                  </a:lnTo>
                  <a:lnTo>
                    <a:pt x="3307335" y="546099"/>
                  </a:lnTo>
                  <a:lnTo>
                    <a:pt x="3280489" y="584199"/>
                  </a:lnTo>
                  <a:lnTo>
                    <a:pt x="3255212" y="622299"/>
                  </a:lnTo>
                  <a:lnTo>
                    <a:pt x="3231495" y="660399"/>
                  </a:lnTo>
                  <a:lnTo>
                    <a:pt x="3209330" y="698499"/>
                  </a:lnTo>
                  <a:lnTo>
                    <a:pt x="3188707" y="736599"/>
                  </a:lnTo>
                  <a:lnTo>
                    <a:pt x="3169619" y="774699"/>
                  </a:lnTo>
                  <a:lnTo>
                    <a:pt x="3152055" y="812799"/>
                  </a:lnTo>
                  <a:lnTo>
                    <a:pt x="3136008" y="850899"/>
                  </a:lnTo>
                  <a:lnTo>
                    <a:pt x="3123766" y="888999"/>
                  </a:lnTo>
                  <a:lnTo>
                    <a:pt x="3112850" y="927099"/>
                  </a:lnTo>
                  <a:lnTo>
                    <a:pt x="3103244" y="965199"/>
                  </a:lnTo>
                  <a:lnTo>
                    <a:pt x="3094932" y="1003299"/>
                  </a:lnTo>
                  <a:lnTo>
                    <a:pt x="3087897" y="1028699"/>
                  </a:lnTo>
                  <a:lnTo>
                    <a:pt x="3082124" y="1066799"/>
                  </a:lnTo>
                  <a:lnTo>
                    <a:pt x="3077596" y="1104899"/>
                  </a:lnTo>
                  <a:lnTo>
                    <a:pt x="3074297" y="1142999"/>
                  </a:lnTo>
                  <a:lnTo>
                    <a:pt x="3072211" y="1181099"/>
                  </a:lnTo>
                  <a:lnTo>
                    <a:pt x="3071321" y="1219199"/>
                  </a:lnTo>
                  <a:lnTo>
                    <a:pt x="3071612" y="1257299"/>
                  </a:lnTo>
                  <a:lnTo>
                    <a:pt x="3073067" y="1295399"/>
                  </a:lnTo>
                  <a:lnTo>
                    <a:pt x="3075670" y="1333499"/>
                  </a:lnTo>
                  <a:lnTo>
                    <a:pt x="3079404" y="1371599"/>
                  </a:lnTo>
                  <a:lnTo>
                    <a:pt x="3084254" y="1409699"/>
                  </a:lnTo>
                  <a:lnTo>
                    <a:pt x="3090204" y="1447799"/>
                  </a:lnTo>
                  <a:lnTo>
                    <a:pt x="3097236" y="1485899"/>
                  </a:lnTo>
                  <a:lnTo>
                    <a:pt x="3105335" y="1536699"/>
                  </a:lnTo>
                  <a:lnTo>
                    <a:pt x="3114485" y="1574799"/>
                  </a:lnTo>
                  <a:lnTo>
                    <a:pt x="3124669" y="1612899"/>
                  </a:lnTo>
                  <a:lnTo>
                    <a:pt x="3135871" y="1663699"/>
                  </a:lnTo>
                  <a:lnTo>
                    <a:pt x="3148076" y="1701799"/>
                  </a:lnTo>
                  <a:lnTo>
                    <a:pt x="3161266" y="1739899"/>
                  </a:lnTo>
                  <a:lnTo>
                    <a:pt x="3175426" y="1790699"/>
                  </a:lnTo>
                  <a:lnTo>
                    <a:pt x="3190539" y="1841499"/>
                  </a:lnTo>
                  <a:lnTo>
                    <a:pt x="3206589" y="1879599"/>
                  </a:lnTo>
                  <a:lnTo>
                    <a:pt x="3223560" y="1930399"/>
                  </a:lnTo>
                  <a:lnTo>
                    <a:pt x="3241436" y="1981199"/>
                  </a:lnTo>
                  <a:lnTo>
                    <a:pt x="3260200" y="2019299"/>
                  </a:lnTo>
                  <a:lnTo>
                    <a:pt x="3279837" y="2070099"/>
                  </a:lnTo>
                  <a:lnTo>
                    <a:pt x="3300329" y="2120899"/>
                  </a:lnTo>
                  <a:lnTo>
                    <a:pt x="3321662" y="2171699"/>
                  </a:lnTo>
                  <a:lnTo>
                    <a:pt x="3343818" y="2235199"/>
                  </a:lnTo>
                  <a:lnTo>
                    <a:pt x="3366781" y="2285999"/>
                  </a:lnTo>
                  <a:lnTo>
                    <a:pt x="3390536" y="2336799"/>
                  </a:lnTo>
                  <a:lnTo>
                    <a:pt x="3415066" y="2387599"/>
                  </a:lnTo>
                  <a:lnTo>
                    <a:pt x="3440354" y="2451099"/>
                  </a:lnTo>
                  <a:lnTo>
                    <a:pt x="3466385" y="2501899"/>
                  </a:lnTo>
                  <a:lnTo>
                    <a:pt x="3493142" y="2565399"/>
                  </a:lnTo>
                  <a:lnTo>
                    <a:pt x="3520610" y="2628899"/>
                  </a:lnTo>
                  <a:lnTo>
                    <a:pt x="3548771" y="2679699"/>
                  </a:lnTo>
                  <a:lnTo>
                    <a:pt x="3577610" y="2743199"/>
                  </a:lnTo>
                  <a:lnTo>
                    <a:pt x="3607111" y="2806699"/>
                  </a:lnTo>
                  <a:lnTo>
                    <a:pt x="3637257" y="2870199"/>
                  </a:lnTo>
                  <a:lnTo>
                    <a:pt x="3698814" y="3009899"/>
                  </a:lnTo>
                  <a:lnTo>
                    <a:pt x="3729016" y="3073399"/>
                  </a:lnTo>
                  <a:lnTo>
                    <a:pt x="3758668" y="3136899"/>
                  </a:lnTo>
                  <a:lnTo>
                    <a:pt x="3787802" y="3200399"/>
                  </a:lnTo>
                  <a:lnTo>
                    <a:pt x="3816449" y="3263899"/>
                  </a:lnTo>
                  <a:lnTo>
                    <a:pt x="3844641" y="3314699"/>
                  </a:lnTo>
                  <a:lnTo>
                    <a:pt x="3872410" y="3378199"/>
                  </a:lnTo>
                  <a:lnTo>
                    <a:pt x="3899787" y="3428999"/>
                  </a:lnTo>
                  <a:lnTo>
                    <a:pt x="3926804" y="3492499"/>
                  </a:lnTo>
                  <a:lnTo>
                    <a:pt x="3953492" y="3543299"/>
                  </a:lnTo>
                  <a:lnTo>
                    <a:pt x="3979883" y="3594099"/>
                  </a:lnTo>
                  <a:lnTo>
                    <a:pt x="4006009" y="3644899"/>
                  </a:lnTo>
                  <a:lnTo>
                    <a:pt x="4031900" y="3695699"/>
                  </a:lnTo>
                  <a:lnTo>
                    <a:pt x="4057590" y="3746499"/>
                  </a:lnTo>
                  <a:lnTo>
                    <a:pt x="4083108" y="3797299"/>
                  </a:lnTo>
                  <a:lnTo>
                    <a:pt x="4108487" y="3848099"/>
                  </a:lnTo>
                  <a:lnTo>
                    <a:pt x="4133759" y="3886199"/>
                  </a:lnTo>
                  <a:lnTo>
                    <a:pt x="4158954" y="3936999"/>
                  </a:lnTo>
                  <a:lnTo>
                    <a:pt x="4209243" y="4013199"/>
                  </a:lnTo>
                  <a:lnTo>
                    <a:pt x="4234400" y="4063999"/>
                  </a:lnTo>
                  <a:lnTo>
                    <a:pt x="4310297" y="4178299"/>
                  </a:lnTo>
                  <a:lnTo>
                    <a:pt x="4335844" y="4216399"/>
                  </a:lnTo>
                  <a:lnTo>
                    <a:pt x="4361567" y="4241799"/>
                  </a:lnTo>
                  <a:lnTo>
                    <a:pt x="4387499" y="4279899"/>
                  </a:lnTo>
                  <a:lnTo>
                    <a:pt x="4413670" y="4305299"/>
                  </a:lnTo>
                  <a:lnTo>
                    <a:pt x="4440112" y="4343399"/>
                  </a:lnTo>
                  <a:lnTo>
                    <a:pt x="4466857" y="4368799"/>
                  </a:lnTo>
                  <a:lnTo>
                    <a:pt x="4493937" y="4406899"/>
                  </a:lnTo>
                  <a:lnTo>
                    <a:pt x="4549225" y="4457699"/>
                  </a:lnTo>
                  <a:lnTo>
                    <a:pt x="4606230" y="4508499"/>
                  </a:lnTo>
                  <a:lnTo>
                    <a:pt x="4635455" y="4533899"/>
                  </a:lnTo>
                  <a:lnTo>
                    <a:pt x="4665204" y="4546599"/>
                  </a:lnTo>
                  <a:lnTo>
                    <a:pt x="4695508" y="4571999"/>
                  </a:lnTo>
                  <a:lnTo>
                    <a:pt x="4726399" y="4597399"/>
                  </a:lnTo>
                  <a:lnTo>
                    <a:pt x="4757908" y="4610099"/>
                  </a:lnTo>
                  <a:lnTo>
                    <a:pt x="4790068" y="4635499"/>
                  </a:lnTo>
                  <a:lnTo>
                    <a:pt x="4856464" y="4660899"/>
                  </a:lnTo>
                  <a:lnTo>
                    <a:pt x="5032710" y="4724399"/>
                  </a:lnTo>
                  <a:lnTo>
                    <a:pt x="5068605" y="4724399"/>
                  </a:lnTo>
                  <a:lnTo>
                    <a:pt x="5104683" y="4737099"/>
                  </a:lnTo>
                  <a:lnTo>
                    <a:pt x="5140970" y="4737099"/>
                  </a:lnTo>
                  <a:lnTo>
                    <a:pt x="5177494" y="4749799"/>
                  </a:lnTo>
                  <a:lnTo>
                    <a:pt x="9143999" y="4749799"/>
                  </a:lnTo>
                  <a:lnTo>
                    <a:pt x="9143999" y="5130799"/>
                  </a:lnTo>
                  <a:close/>
                </a:path>
                <a:path w="9144000" h="5130800">
                  <a:moveTo>
                    <a:pt x="9143999" y="4749799"/>
                  </a:moveTo>
                  <a:lnTo>
                    <a:pt x="5442130" y="4749799"/>
                  </a:lnTo>
                  <a:lnTo>
                    <a:pt x="5481547" y="4737099"/>
                  </a:lnTo>
                  <a:lnTo>
                    <a:pt x="5521450" y="4737099"/>
                  </a:lnTo>
                  <a:lnTo>
                    <a:pt x="5561867" y="4724399"/>
                  </a:lnTo>
                  <a:lnTo>
                    <a:pt x="5602825" y="4724399"/>
                  </a:lnTo>
                  <a:lnTo>
                    <a:pt x="5772620" y="4673599"/>
                  </a:lnTo>
                  <a:lnTo>
                    <a:pt x="5953284" y="4622799"/>
                  </a:lnTo>
                  <a:lnTo>
                    <a:pt x="6000355" y="4597399"/>
                  </a:lnTo>
                  <a:lnTo>
                    <a:pt x="6048244" y="4584699"/>
                  </a:lnTo>
                  <a:lnTo>
                    <a:pt x="6096978" y="4559299"/>
                  </a:lnTo>
                  <a:lnTo>
                    <a:pt x="6146584" y="4546599"/>
                  </a:lnTo>
                  <a:lnTo>
                    <a:pt x="6197091" y="4521199"/>
                  </a:lnTo>
                  <a:lnTo>
                    <a:pt x="6248525" y="4508499"/>
                  </a:lnTo>
                  <a:lnTo>
                    <a:pt x="6354289" y="4457699"/>
                  </a:lnTo>
                  <a:lnTo>
                    <a:pt x="6464095" y="4406899"/>
                  </a:lnTo>
                  <a:lnTo>
                    <a:pt x="6578165" y="4356099"/>
                  </a:lnTo>
                  <a:lnTo>
                    <a:pt x="6696721" y="4305299"/>
                  </a:lnTo>
                  <a:lnTo>
                    <a:pt x="6819982" y="4254499"/>
                  </a:lnTo>
                  <a:lnTo>
                    <a:pt x="6883447" y="4216399"/>
                  </a:lnTo>
                  <a:lnTo>
                    <a:pt x="6948171" y="4190999"/>
                  </a:lnTo>
                  <a:lnTo>
                    <a:pt x="7080189" y="4127499"/>
                  </a:lnTo>
                  <a:lnTo>
                    <a:pt x="7144887" y="4102099"/>
                  </a:lnTo>
                  <a:lnTo>
                    <a:pt x="7208280" y="4063999"/>
                  </a:lnTo>
                  <a:lnTo>
                    <a:pt x="7270376" y="4038599"/>
                  </a:lnTo>
                  <a:lnTo>
                    <a:pt x="7390692" y="3987799"/>
                  </a:lnTo>
                  <a:lnTo>
                    <a:pt x="7448924" y="3949699"/>
                  </a:lnTo>
                  <a:lnTo>
                    <a:pt x="7505878" y="3924299"/>
                  </a:lnTo>
                  <a:lnTo>
                    <a:pt x="7561560" y="3898899"/>
                  </a:lnTo>
                  <a:lnTo>
                    <a:pt x="7615976" y="3873499"/>
                  </a:lnTo>
                  <a:lnTo>
                    <a:pt x="7669131" y="3848099"/>
                  </a:lnTo>
                  <a:lnTo>
                    <a:pt x="7721029" y="3822699"/>
                  </a:lnTo>
                  <a:lnTo>
                    <a:pt x="7771677" y="3797299"/>
                  </a:lnTo>
                  <a:lnTo>
                    <a:pt x="7821080" y="3771899"/>
                  </a:lnTo>
                  <a:lnTo>
                    <a:pt x="7869243" y="3746499"/>
                  </a:lnTo>
                  <a:lnTo>
                    <a:pt x="7916172" y="3721099"/>
                  </a:lnTo>
                  <a:lnTo>
                    <a:pt x="7961871" y="3695699"/>
                  </a:lnTo>
                  <a:lnTo>
                    <a:pt x="8006346" y="3670299"/>
                  </a:lnTo>
                  <a:lnTo>
                    <a:pt x="8049603" y="3644899"/>
                  </a:lnTo>
                  <a:lnTo>
                    <a:pt x="8091647" y="3619499"/>
                  </a:lnTo>
                  <a:lnTo>
                    <a:pt x="8132482" y="3594099"/>
                  </a:lnTo>
                  <a:lnTo>
                    <a:pt x="8172116" y="3568699"/>
                  </a:lnTo>
                  <a:lnTo>
                    <a:pt x="8210552" y="3543299"/>
                  </a:lnTo>
                  <a:lnTo>
                    <a:pt x="8247796" y="3517899"/>
                  </a:lnTo>
                  <a:lnTo>
                    <a:pt x="8283854" y="3492499"/>
                  </a:lnTo>
                  <a:lnTo>
                    <a:pt x="8318731" y="3467099"/>
                  </a:lnTo>
                  <a:lnTo>
                    <a:pt x="8352431" y="3441699"/>
                  </a:lnTo>
                  <a:lnTo>
                    <a:pt x="8384962" y="3416299"/>
                  </a:lnTo>
                  <a:lnTo>
                    <a:pt x="8416327" y="3390899"/>
                  </a:lnTo>
                  <a:lnTo>
                    <a:pt x="8446532" y="3365499"/>
                  </a:lnTo>
                  <a:lnTo>
                    <a:pt x="8475583" y="3327399"/>
                  </a:lnTo>
                  <a:lnTo>
                    <a:pt x="8503485" y="3301999"/>
                  </a:lnTo>
                  <a:lnTo>
                    <a:pt x="8530243" y="3276599"/>
                  </a:lnTo>
                  <a:lnTo>
                    <a:pt x="8555863" y="3251199"/>
                  </a:lnTo>
                  <a:lnTo>
                    <a:pt x="8580349" y="3225799"/>
                  </a:lnTo>
                  <a:lnTo>
                    <a:pt x="8603708" y="3187699"/>
                  </a:lnTo>
                  <a:lnTo>
                    <a:pt x="8625944" y="3162299"/>
                  </a:lnTo>
                  <a:lnTo>
                    <a:pt x="8647063" y="3136899"/>
                  </a:lnTo>
                  <a:lnTo>
                    <a:pt x="8667070" y="3098799"/>
                  </a:lnTo>
                  <a:lnTo>
                    <a:pt x="8685971" y="3073399"/>
                  </a:lnTo>
                  <a:lnTo>
                    <a:pt x="8703771" y="3035299"/>
                  </a:lnTo>
                  <a:lnTo>
                    <a:pt x="8720475" y="3009899"/>
                  </a:lnTo>
                  <a:lnTo>
                    <a:pt x="8736089" y="2971799"/>
                  </a:lnTo>
                  <a:lnTo>
                    <a:pt x="8750618" y="2933699"/>
                  </a:lnTo>
                  <a:lnTo>
                    <a:pt x="8764067" y="2895599"/>
                  </a:lnTo>
                  <a:lnTo>
                    <a:pt x="8776309" y="2870199"/>
                  </a:lnTo>
                  <a:lnTo>
                    <a:pt x="8787226" y="2832099"/>
                  </a:lnTo>
                  <a:lnTo>
                    <a:pt x="8796832" y="2793999"/>
                  </a:lnTo>
                  <a:lnTo>
                    <a:pt x="8805145" y="2755899"/>
                  </a:lnTo>
                  <a:lnTo>
                    <a:pt x="8812180" y="2717799"/>
                  </a:lnTo>
                  <a:lnTo>
                    <a:pt x="8817953" y="2692399"/>
                  </a:lnTo>
                  <a:lnTo>
                    <a:pt x="8822482" y="2654299"/>
                  </a:lnTo>
                  <a:lnTo>
                    <a:pt x="8825782" y="2616199"/>
                  </a:lnTo>
                  <a:lnTo>
                    <a:pt x="8827869" y="2578099"/>
                  </a:lnTo>
                  <a:lnTo>
                    <a:pt x="8828760" y="2539999"/>
                  </a:lnTo>
                  <a:lnTo>
                    <a:pt x="8828470" y="2501899"/>
                  </a:lnTo>
                  <a:lnTo>
                    <a:pt x="8827016" y="2463799"/>
                  </a:lnTo>
                  <a:lnTo>
                    <a:pt x="8824415" y="2425699"/>
                  </a:lnTo>
                  <a:lnTo>
                    <a:pt x="8820682" y="2387599"/>
                  </a:lnTo>
                  <a:lnTo>
                    <a:pt x="8815833" y="2349499"/>
                  </a:lnTo>
                  <a:lnTo>
                    <a:pt x="8809885" y="2311399"/>
                  </a:lnTo>
                  <a:lnTo>
                    <a:pt x="8802854" y="2260599"/>
                  </a:lnTo>
                  <a:lnTo>
                    <a:pt x="8794757" y="2222499"/>
                  </a:lnTo>
                  <a:lnTo>
                    <a:pt x="8785608" y="2184399"/>
                  </a:lnTo>
                  <a:lnTo>
                    <a:pt x="8775426" y="2146299"/>
                  </a:lnTo>
                  <a:lnTo>
                    <a:pt x="8764225" y="2095499"/>
                  </a:lnTo>
                  <a:lnTo>
                    <a:pt x="8752022" y="2057399"/>
                  </a:lnTo>
                  <a:lnTo>
                    <a:pt x="8738834" y="2006599"/>
                  </a:lnTo>
                  <a:lnTo>
                    <a:pt x="8724676" y="1968499"/>
                  </a:lnTo>
                  <a:lnTo>
                    <a:pt x="8709564" y="1917699"/>
                  </a:lnTo>
                  <a:lnTo>
                    <a:pt x="8693516" y="1879599"/>
                  </a:lnTo>
                  <a:lnTo>
                    <a:pt x="8676546" y="1828799"/>
                  </a:lnTo>
                  <a:lnTo>
                    <a:pt x="8658672" y="1777999"/>
                  </a:lnTo>
                  <a:lnTo>
                    <a:pt x="8639909" y="1727199"/>
                  </a:lnTo>
                  <a:lnTo>
                    <a:pt x="8620274" y="1676399"/>
                  </a:lnTo>
                  <a:lnTo>
                    <a:pt x="8599783" y="1638299"/>
                  </a:lnTo>
                  <a:lnTo>
                    <a:pt x="8578452" y="1574799"/>
                  </a:lnTo>
                  <a:lnTo>
                    <a:pt x="8556297" y="1523999"/>
                  </a:lnTo>
                  <a:lnTo>
                    <a:pt x="8533335" y="1473199"/>
                  </a:lnTo>
                  <a:lnTo>
                    <a:pt x="8509581" y="1422399"/>
                  </a:lnTo>
                  <a:lnTo>
                    <a:pt x="8485052" y="1371599"/>
                  </a:lnTo>
                  <a:lnTo>
                    <a:pt x="8459765" y="1308099"/>
                  </a:lnTo>
                  <a:lnTo>
                    <a:pt x="8433735" y="1257299"/>
                  </a:lnTo>
                  <a:lnTo>
                    <a:pt x="8406978" y="1193799"/>
                  </a:lnTo>
                  <a:lnTo>
                    <a:pt x="8379512" y="1130299"/>
                  </a:lnTo>
                  <a:lnTo>
                    <a:pt x="8351351" y="1066799"/>
                  </a:lnTo>
                  <a:lnTo>
                    <a:pt x="8322512" y="1015999"/>
                  </a:lnTo>
                  <a:lnTo>
                    <a:pt x="8293012" y="952499"/>
                  </a:lnTo>
                  <a:lnTo>
                    <a:pt x="8262867" y="876299"/>
                  </a:lnTo>
                  <a:lnTo>
                    <a:pt x="8232092" y="812799"/>
                  </a:lnTo>
                  <a:lnTo>
                    <a:pt x="8183328" y="711199"/>
                  </a:lnTo>
                  <a:lnTo>
                    <a:pt x="8159491" y="660399"/>
                  </a:lnTo>
                  <a:lnTo>
                    <a:pt x="8135996" y="609599"/>
                  </a:lnTo>
                  <a:lnTo>
                    <a:pt x="8112826" y="558799"/>
                  </a:lnTo>
                  <a:lnTo>
                    <a:pt x="8089966" y="507999"/>
                  </a:lnTo>
                  <a:lnTo>
                    <a:pt x="8067400" y="469899"/>
                  </a:lnTo>
                  <a:lnTo>
                    <a:pt x="8045111" y="419099"/>
                  </a:lnTo>
                  <a:lnTo>
                    <a:pt x="8023085" y="368299"/>
                  </a:lnTo>
                  <a:lnTo>
                    <a:pt x="8001304" y="330199"/>
                  </a:lnTo>
                  <a:lnTo>
                    <a:pt x="7979752" y="279399"/>
                  </a:lnTo>
                  <a:lnTo>
                    <a:pt x="7958415" y="241299"/>
                  </a:lnTo>
                  <a:lnTo>
                    <a:pt x="7937275" y="190499"/>
                  </a:lnTo>
                  <a:lnTo>
                    <a:pt x="7916316" y="152399"/>
                  </a:lnTo>
                  <a:lnTo>
                    <a:pt x="7895524" y="114299"/>
                  </a:lnTo>
                  <a:lnTo>
                    <a:pt x="7874881" y="76199"/>
                  </a:lnTo>
                  <a:lnTo>
                    <a:pt x="7854372" y="38099"/>
                  </a:lnTo>
                  <a:lnTo>
                    <a:pt x="7833982" y="0"/>
                  </a:lnTo>
                  <a:lnTo>
                    <a:pt x="9143999" y="0"/>
                  </a:lnTo>
                  <a:lnTo>
                    <a:pt x="9143999" y="474979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" name="object 5"/>
            <p:cNvSpPr/>
            <p:nvPr/>
          </p:nvSpPr>
          <p:spPr>
            <a:xfrm>
              <a:off x="3438000" y="23400"/>
              <a:ext cx="5296680" cy="4560480"/>
            </a:xfrm>
            <a:custGeom>
              <a:avLst/>
              <a:gdLst/>
              <a:ahLst/>
              <a:rect l="l" t="t" r="r" b="b"/>
              <a:pathLst>
                <a:path w="5454015" h="4686935">
                  <a:moveTo>
                    <a:pt x="4339071" y="3589942"/>
                  </a:moveTo>
                  <a:lnTo>
                    <a:pt x="4390774" y="3538803"/>
                  </a:lnTo>
                  <a:lnTo>
                    <a:pt x="4441338" y="3488745"/>
                  </a:lnTo>
                  <a:lnTo>
                    <a:pt x="4490758" y="3439730"/>
                  </a:lnTo>
                  <a:lnTo>
                    <a:pt x="4539026" y="3391720"/>
                  </a:lnTo>
                  <a:lnTo>
                    <a:pt x="4586135" y="3344677"/>
                  </a:lnTo>
                  <a:lnTo>
                    <a:pt x="4632078" y="3298562"/>
                  </a:lnTo>
                  <a:lnTo>
                    <a:pt x="4676850" y="3253339"/>
                  </a:lnTo>
                  <a:lnTo>
                    <a:pt x="4720443" y="3208969"/>
                  </a:lnTo>
                  <a:lnTo>
                    <a:pt x="4762850" y="3165415"/>
                  </a:lnTo>
                  <a:lnTo>
                    <a:pt x="4804065" y="3122637"/>
                  </a:lnTo>
                  <a:lnTo>
                    <a:pt x="4844081" y="3080599"/>
                  </a:lnTo>
                  <a:lnTo>
                    <a:pt x="4882892" y="3039261"/>
                  </a:lnTo>
                  <a:lnTo>
                    <a:pt x="4920489" y="2998588"/>
                  </a:lnTo>
                  <a:lnTo>
                    <a:pt x="4956868" y="2958539"/>
                  </a:lnTo>
                  <a:lnTo>
                    <a:pt x="4992020" y="2919078"/>
                  </a:lnTo>
                  <a:lnTo>
                    <a:pt x="5025940" y="2880166"/>
                  </a:lnTo>
                  <a:lnTo>
                    <a:pt x="5058621" y="2841766"/>
                  </a:lnTo>
                  <a:lnTo>
                    <a:pt x="5090055" y="2803839"/>
                  </a:lnTo>
                  <a:lnTo>
                    <a:pt x="5120236" y="2766348"/>
                  </a:lnTo>
                  <a:lnTo>
                    <a:pt x="5149157" y="2729255"/>
                  </a:lnTo>
                  <a:lnTo>
                    <a:pt x="5176812" y="2692521"/>
                  </a:lnTo>
                  <a:lnTo>
                    <a:pt x="5203194" y="2656108"/>
                  </a:lnTo>
                  <a:lnTo>
                    <a:pt x="5228296" y="2619980"/>
                  </a:lnTo>
                  <a:lnTo>
                    <a:pt x="5252111" y="2584097"/>
                  </a:lnTo>
                  <a:lnTo>
                    <a:pt x="5274633" y="2548422"/>
                  </a:lnTo>
                  <a:lnTo>
                    <a:pt x="5295855" y="2512917"/>
                  </a:lnTo>
                  <a:lnTo>
                    <a:pt x="5315769" y="2477543"/>
                  </a:lnTo>
                  <a:lnTo>
                    <a:pt x="5334370" y="2442264"/>
                  </a:lnTo>
                  <a:lnTo>
                    <a:pt x="5351651" y="2407040"/>
                  </a:lnTo>
                  <a:lnTo>
                    <a:pt x="5367605" y="2371835"/>
                  </a:lnTo>
                  <a:lnTo>
                    <a:pt x="5382225" y="2336609"/>
                  </a:lnTo>
                  <a:lnTo>
                    <a:pt x="5407436" y="2265946"/>
                  </a:lnTo>
                  <a:lnTo>
                    <a:pt x="5427230" y="2194748"/>
                  </a:lnTo>
                  <a:lnTo>
                    <a:pt x="5441555" y="2122710"/>
                  </a:lnTo>
                  <a:lnTo>
                    <a:pt x="5450355" y="2049530"/>
                  </a:lnTo>
                  <a:lnTo>
                    <a:pt x="5453577" y="1974903"/>
                  </a:lnTo>
                  <a:lnTo>
                    <a:pt x="5453079" y="1937382"/>
                  </a:lnTo>
                  <a:lnTo>
                    <a:pt x="5447874" y="1863454"/>
                  </a:lnTo>
                  <a:lnTo>
                    <a:pt x="5437104" y="1790758"/>
                  </a:lnTo>
                  <a:lnTo>
                    <a:pt x="5420826" y="1718992"/>
                  </a:lnTo>
                  <a:lnTo>
                    <a:pt x="5399099" y="1647852"/>
                  </a:lnTo>
                  <a:lnTo>
                    <a:pt x="5371978" y="1577036"/>
                  </a:lnTo>
                  <a:lnTo>
                    <a:pt x="5356413" y="1541655"/>
                  </a:lnTo>
                  <a:lnTo>
                    <a:pt x="5339521" y="1506240"/>
                  </a:lnTo>
                  <a:lnTo>
                    <a:pt x="5321310" y="1470755"/>
                  </a:lnTo>
                  <a:lnTo>
                    <a:pt x="5301786" y="1435162"/>
                  </a:lnTo>
                  <a:lnTo>
                    <a:pt x="5280957" y="1399422"/>
                  </a:lnTo>
                  <a:lnTo>
                    <a:pt x="5258830" y="1363498"/>
                  </a:lnTo>
                  <a:lnTo>
                    <a:pt x="5235411" y="1327352"/>
                  </a:lnTo>
                  <a:lnTo>
                    <a:pt x="5210709" y="1290946"/>
                  </a:lnTo>
                  <a:lnTo>
                    <a:pt x="5184730" y="1254242"/>
                  </a:lnTo>
                  <a:lnTo>
                    <a:pt x="5157482" y="1217202"/>
                  </a:lnTo>
                  <a:lnTo>
                    <a:pt x="5128971" y="1179789"/>
                  </a:lnTo>
                  <a:lnTo>
                    <a:pt x="5099205" y="1141964"/>
                  </a:lnTo>
                  <a:lnTo>
                    <a:pt x="5068191" y="1103690"/>
                  </a:lnTo>
                  <a:lnTo>
                    <a:pt x="5035936" y="1064929"/>
                  </a:lnTo>
                  <a:lnTo>
                    <a:pt x="5002447" y="1025642"/>
                  </a:lnTo>
                  <a:lnTo>
                    <a:pt x="4967731" y="985793"/>
                  </a:lnTo>
                  <a:lnTo>
                    <a:pt x="4931796" y="945342"/>
                  </a:lnTo>
                  <a:lnTo>
                    <a:pt x="4894649" y="904253"/>
                  </a:lnTo>
                  <a:lnTo>
                    <a:pt x="4856297" y="862487"/>
                  </a:lnTo>
                  <a:lnTo>
                    <a:pt x="4816746" y="820007"/>
                  </a:lnTo>
                  <a:lnTo>
                    <a:pt x="4776005" y="776774"/>
                  </a:lnTo>
                  <a:lnTo>
                    <a:pt x="4734080" y="732751"/>
                  </a:lnTo>
                  <a:lnTo>
                    <a:pt x="4690978" y="687900"/>
                  </a:lnTo>
                  <a:lnTo>
                    <a:pt x="4646708" y="642183"/>
                  </a:lnTo>
                  <a:lnTo>
                    <a:pt x="4601274" y="595563"/>
                  </a:lnTo>
                  <a:lnTo>
                    <a:pt x="4554686" y="548000"/>
                  </a:lnTo>
                  <a:lnTo>
                    <a:pt x="4506950" y="499458"/>
                  </a:lnTo>
                  <a:lnTo>
                    <a:pt x="4458073" y="449898"/>
                  </a:lnTo>
                  <a:lnTo>
                    <a:pt x="4408063" y="399283"/>
                  </a:lnTo>
                  <a:lnTo>
                    <a:pt x="4356926" y="347575"/>
                  </a:lnTo>
                  <a:lnTo>
                    <a:pt x="4305782" y="295874"/>
                  </a:lnTo>
                  <a:lnTo>
                    <a:pt x="4255719" y="245311"/>
                  </a:lnTo>
                  <a:lnTo>
                    <a:pt x="4206700" y="195893"/>
                  </a:lnTo>
                  <a:lnTo>
                    <a:pt x="4158686" y="147626"/>
                  </a:lnTo>
                  <a:lnTo>
                    <a:pt x="4111639" y="100519"/>
                  </a:lnTo>
                  <a:lnTo>
                    <a:pt x="4065522" y="54576"/>
                  </a:lnTo>
                  <a:lnTo>
                    <a:pt x="4020297" y="9805"/>
                  </a:lnTo>
                  <a:lnTo>
                    <a:pt x="4010316" y="0"/>
                  </a:lnTo>
                </a:path>
                <a:path w="5454015" h="4686935">
                  <a:moveTo>
                    <a:pt x="1450267" y="0"/>
                  </a:moveTo>
                  <a:lnTo>
                    <a:pt x="1409127" y="39821"/>
                  </a:lnTo>
                  <a:lnTo>
                    <a:pt x="1362501" y="85239"/>
                  </a:lnTo>
                  <a:lnTo>
                    <a:pt x="1314932" y="131810"/>
                  </a:lnTo>
                  <a:lnTo>
                    <a:pt x="1266384" y="179529"/>
                  </a:lnTo>
                  <a:lnTo>
                    <a:pt x="1216817" y="228387"/>
                  </a:lnTo>
                  <a:lnTo>
                    <a:pt x="1166195" y="278377"/>
                  </a:lnTo>
                  <a:lnTo>
                    <a:pt x="1114478" y="329493"/>
                  </a:lnTo>
                  <a:lnTo>
                    <a:pt x="1062770" y="380616"/>
                  </a:lnTo>
                  <a:lnTo>
                    <a:pt x="1012200" y="430660"/>
                  </a:lnTo>
                  <a:lnTo>
                    <a:pt x="962776" y="479663"/>
                  </a:lnTo>
                  <a:lnTo>
                    <a:pt x="914505" y="527662"/>
                  </a:lnTo>
                  <a:lnTo>
                    <a:pt x="867392" y="574695"/>
                  </a:lnTo>
                  <a:lnTo>
                    <a:pt x="821445" y="620801"/>
                  </a:lnTo>
                  <a:lnTo>
                    <a:pt x="776671" y="666017"/>
                  </a:lnTo>
                  <a:lnTo>
                    <a:pt x="733076" y="710381"/>
                  </a:lnTo>
                  <a:lnTo>
                    <a:pt x="690667" y="753931"/>
                  </a:lnTo>
                  <a:lnTo>
                    <a:pt x="649451" y="796705"/>
                  </a:lnTo>
                  <a:lnTo>
                    <a:pt x="609434" y="838741"/>
                  </a:lnTo>
                  <a:lnTo>
                    <a:pt x="570623" y="880077"/>
                  </a:lnTo>
                  <a:lnTo>
                    <a:pt x="533025" y="920750"/>
                  </a:lnTo>
                  <a:lnTo>
                    <a:pt x="496647" y="960799"/>
                  </a:lnTo>
                  <a:lnTo>
                    <a:pt x="461495" y="1000261"/>
                  </a:lnTo>
                  <a:lnTo>
                    <a:pt x="427576" y="1039175"/>
                  </a:lnTo>
                  <a:lnTo>
                    <a:pt x="394896" y="1077578"/>
                  </a:lnTo>
                  <a:lnTo>
                    <a:pt x="363463" y="1115509"/>
                  </a:lnTo>
                  <a:lnTo>
                    <a:pt x="333284" y="1153004"/>
                  </a:lnTo>
                  <a:lnTo>
                    <a:pt x="304364" y="1190103"/>
                  </a:lnTo>
                  <a:lnTo>
                    <a:pt x="276711" y="1226842"/>
                  </a:lnTo>
                  <a:lnTo>
                    <a:pt x="250332" y="1263260"/>
                  </a:lnTo>
                  <a:lnTo>
                    <a:pt x="225232" y="1299395"/>
                  </a:lnTo>
                  <a:lnTo>
                    <a:pt x="201419" y="1335285"/>
                  </a:lnTo>
                  <a:lnTo>
                    <a:pt x="178900" y="1370968"/>
                  </a:lnTo>
                  <a:lnTo>
                    <a:pt x="157681" y="1406480"/>
                  </a:lnTo>
                  <a:lnTo>
                    <a:pt x="137769" y="1441861"/>
                  </a:lnTo>
                  <a:lnTo>
                    <a:pt x="119171" y="1477149"/>
                  </a:lnTo>
                  <a:lnTo>
                    <a:pt x="101893" y="1512381"/>
                  </a:lnTo>
                  <a:lnTo>
                    <a:pt x="85942" y="1547594"/>
                  </a:lnTo>
                  <a:lnTo>
                    <a:pt x="71326" y="1582828"/>
                  </a:lnTo>
                  <a:lnTo>
                    <a:pt x="46120" y="1653508"/>
                  </a:lnTo>
                  <a:lnTo>
                    <a:pt x="26331" y="1724722"/>
                  </a:lnTo>
                  <a:lnTo>
                    <a:pt x="12012" y="1796774"/>
                  </a:lnTo>
                  <a:lnTo>
                    <a:pt x="3217" y="1869968"/>
                  </a:lnTo>
                  <a:lnTo>
                    <a:pt x="0" y="1944607"/>
                  </a:lnTo>
                  <a:lnTo>
                    <a:pt x="499" y="1982133"/>
                  </a:lnTo>
                  <a:lnTo>
                    <a:pt x="5709" y="2056070"/>
                  </a:lnTo>
                  <a:lnTo>
                    <a:pt x="16483" y="2128772"/>
                  </a:lnTo>
                  <a:lnTo>
                    <a:pt x="32765" y="2200542"/>
                  </a:lnTo>
                  <a:lnTo>
                    <a:pt x="54497" y="2271684"/>
                  </a:lnTo>
                  <a:lnTo>
                    <a:pt x="81622" y="2342501"/>
                  </a:lnTo>
                  <a:lnTo>
                    <a:pt x="97189" y="2377881"/>
                  </a:lnTo>
                  <a:lnTo>
                    <a:pt x="114082" y="2413295"/>
                  </a:lnTo>
                  <a:lnTo>
                    <a:pt x="132295" y="2448778"/>
                  </a:lnTo>
                  <a:lnTo>
                    <a:pt x="151821" y="2484370"/>
                  </a:lnTo>
                  <a:lnTo>
                    <a:pt x="172651" y="2520108"/>
                  </a:lnTo>
                  <a:lnTo>
                    <a:pt x="194780" y="2556029"/>
                  </a:lnTo>
                  <a:lnTo>
                    <a:pt x="218199" y="2592173"/>
                  </a:lnTo>
                  <a:lnTo>
                    <a:pt x="242902" y="2628576"/>
                  </a:lnTo>
                  <a:lnTo>
                    <a:pt x="268882" y="2665277"/>
                  </a:lnTo>
                  <a:lnTo>
                    <a:pt x="296131" y="2702313"/>
                  </a:lnTo>
                  <a:lnTo>
                    <a:pt x="324642" y="2739723"/>
                  </a:lnTo>
                  <a:lnTo>
                    <a:pt x="354408" y="2777544"/>
                  </a:lnTo>
                  <a:lnTo>
                    <a:pt x="385421" y="2815815"/>
                  </a:lnTo>
                  <a:lnTo>
                    <a:pt x="417676" y="2854572"/>
                  </a:lnTo>
                  <a:lnTo>
                    <a:pt x="451164" y="2893854"/>
                  </a:lnTo>
                  <a:lnTo>
                    <a:pt x="485878" y="2933700"/>
                  </a:lnTo>
                  <a:lnTo>
                    <a:pt x="521811" y="2974146"/>
                  </a:lnTo>
                  <a:lnTo>
                    <a:pt x="558957" y="3015231"/>
                  </a:lnTo>
                  <a:lnTo>
                    <a:pt x="597307" y="3056992"/>
                  </a:lnTo>
                  <a:lnTo>
                    <a:pt x="636854" y="3099468"/>
                  </a:lnTo>
                  <a:lnTo>
                    <a:pt x="677593" y="3142696"/>
                  </a:lnTo>
                  <a:lnTo>
                    <a:pt x="719514" y="3186715"/>
                  </a:lnTo>
                  <a:lnTo>
                    <a:pt x="762612" y="3231561"/>
                  </a:lnTo>
                  <a:lnTo>
                    <a:pt x="806878" y="3277274"/>
                  </a:lnTo>
                  <a:lnTo>
                    <a:pt x="852306" y="3323891"/>
                  </a:lnTo>
                  <a:lnTo>
                    <a:pt x="898889" y="3371450"/>
                  </a:lnTo>
                  <a:lnTo>
                    <a:pt x="946619" y="3419988"/>
                  </a:lnTo>
                  <a:lnTo>
                    <a:pt x="995490" y="3469544"/>
                  </a:lnTo>
                  <a:lnTo>
                    <a:pt x="1045493" y="3520156"/>
                  </a:lnTo>
                  <a:lnTo>
                    <a:pt x="1096623" y="3571861"/>
                  </a:lnTo>
                  <a:lnTo>
                    <a:pt x="1147760" y="3623558"/>
                  </a:lnTo>
                  <a:lnTo>
                    <a:pt x="1197816" y="3674118"/>
                  </a:lnTo>
                  <a:lnTo>
                    <a:pt x="1246830" y="3723533"/>
                  </a:lnTo>
                  <a:lnTo>
                    <a:pt x="1294839" y="3771797"/>
                  </a:lnTo>
                  <a:lnTo>
                    <a:pt x="1341881" y="3818903"/>
                  </a:lnTo>
                  <a:lnTo>
                    <a:pt x="1387994" y="3864844"/>
                  </a:lnTo>
                  <a:lnTo>
                    <a:pt x="1433216" y="3909613"/>
                  </a:lnTo>
                  <a:lnTo>
                    <a:pt x="1477586" y="3953204"/>
                  </a:lnTo>
                  <a:lnTo>
                    <a:pt x="1521140" y="3995610"/>
                  </a:lnTo>
                  <a:lnTo>
                    <a:pt x="1563918" y="4036823"/>
                  </a:lnTo>
                  <a:lnTo>
                    <a:pt x="1605956" y="4076838"/>
                  </a:lnTo>
                  <a:lnTo>
                    <a:pt x="1647294" y="4115648"/>
                  </a:lnTo>
                  <a:lnTo>
                    <a:pt x="1687968" y="4153245"/>
                  </a:lnTo>
                  <a:lnTo>
                    <a:pt x="1728017" y="4189623"/>
                  </a:lnTo>
                  <a:lnTo>
                    <a:pt x="1767479" y="4224776"/>
                  </a:lnTo>
                  <a:lnTo>
                    <a:pt x="1806391" y="4258696"/>
                  </a:lnTo>
                  <a:lnTo>
                    <a:pt x="1844793" y="4291376"/>
                  </a:lnTo>
                  <a:lnTo>
                    <a:pt x="1882721" y="4322811"/>
                  </a:lnTo>
                  <a:lnTo>
                    <a:pt x="1920213" y="4352993"/>
                  </a:lnTo>
                  <a:lnTo>
                    <a:pt x="1957309" y="4381915"/>
                  </a:lnTo>
                  <a:lnTo>
                    <a:pt x="1994045" y="4409571"/>
                  </a:lnTo>
                  <a:lnTo>
                    <a:pt x="2030459" y="4435954"/>
                  </a:lnTo>
                  <a:lnTo>
                    <a:pt x="2066590" y="4461057"/>
                  </a:lnTo>
                  <a:lnTo>
                    <a:pt x="2102475" y="4484873"/>
                  </a:lnTo>
                  <a:lnTo>
                    <a:pt x="2138153" y="4507396"/>
                  </a:lnTo>
                  <a:lnTo>
                    <a:pt x="2173661" y="4528618"/>
                  </a:lnTo>
                  <a:lnTo>
                    <a:pt x="2209037" y="4548534"/>
                  </a:lnTo>
                  <a:lnTo>
                    <a:pt x="2244320" y="4567136"/>
                  </a:lnTo>
                  <a:lnTo>
                    <a:pt x="2279546" y="4584418"/>
                  </a:lnTo>
                  <a:lnTo>
                    <a:pt x="2314756" y="4600372"/>
                  </a:lnTo>
                  <a:lnTo>
                    <a:pt x="2349985" y="4614993"/>
                  </a:lnTo>
                  <a:lnTo>
                    <a:pt x="2420656" y="4640204"/>
                  </a:lnTo>
                  <a:lnTo>
                    <a:pt x="2491862" y="4659999"/>
                  </a:lnTo>
                  <a:lnTo>
                    <a:pt x="2563909" y="4674323"/>
                  </a:lnTo>
                  <a:lnTo>
                    <a:pt x="2637099" y="4683121"/>
                  </a:lnTo>
                  <a:lnTo>
                    <a:pt x="2711737" y="4686340"/>
                  </a:lnTo>
                  <a:lnTo>
                    <a:pt x="2749263" y="4685840"/>
                  </a:lnTo>
                  <a:lnTo>
                    <a:pt x="2823202" y="4680635"/>
                  </a:lnTo>
                  <a:lnTo>
                    <a:pt x="2895906" y="4669868"/>
                  </a:lnTo>
                  <a:lnTo>
                    <a:pt x="2967680" y="4653597"/>
                  </a:lnTo>
                  <a:lnTo>
                    <a:pt x="3038827" y="4631878"/>
                  </a:lnTo>
                  <a:lnTo>
                    <a:pt x="3109649" y="4604769"/>
                  </a:lnTo>
                  <a:lnTo>
                    <a:pt x="3145033" y="4589211"/>
                  </a:lnTo>
                  <a:lnTo>
                    <a:pt x="3180449" y="4572326"/>
                  </a:lnTo>
                  <a:lnTo>
                    <a:pt x="3215936" y="4554122"/>
                  </a:lnTo>
                  <a:lnTo>
                    <a:pt x="3251531" y="4534606"/>
                  </a:lnTo>
                  <a:lnTo>
                    <a:pt x="3287272" y="4513785"/>
                  </a:lnTo>
                  <a:lnTo>
                    <a:pt x="3323197" y="4491667"/>
                  </a:lnTo>
                  <a:lnTo>
                    <a:pt x="3359344" y="4468257"/>
                  </a:lnTo>
                  <a:lnTo>
                    <a:pt x="3395751" y="4443564"/>
                  </a:lnTo>
                  <a:lnTo>
                    <a:pt x="3432455" y="4417594"/>
                  </a:lnTo>
                  <a:lnTo>
                    <a:pt x="3469495" y="4390355"/>
                  </a:lnTo>
                  <a:lnTo>
                    <a:pt x="3506908" y="4361853"/>
                  </a:lnTo>
                  <a:lnTo>
                    <a:pt x="3544733" y="4332096"/>
                  </a:lnTo>
                  <a:lnTo>
                    <a:pt x="3583006" y="4301092"/>
                  </a:lnTo>
                  <a:lnTo>
                    <a:pt x="3621767" y="4268846"/>
                  </a:lnTo>
                  <a:lnTo>
                    <a:pt x="3661052" y="4235366"/>
                  </a:lnTo>
                  <a:lnTo>
                    <a:pt x="3700900" y="4200660"/>
                  </a:lnTo>
                  <a:lnTo>
                    <a:pt x="3741349" y="4164733"/>
                  </a:lnTo>
                  <a:lnTo>
                    <a:pt x="3782436" y="4127595"/>
                  </a:lnTo>
                  <a:lnTo>
                    <a:pt x="3824200" y="4089251"/>
                  </a:lnTo>
                  <a:lnTo>
                    <a:pt x="3866678" y="4049708"/>
                  </a:lnTo>
                  <a:lnTo>
                    <a:pt x="3909908" y="4008975"/>
                  </a:lnTo>
                  <a:lnTo>
                    <a:pt x="3953927" y="3967057"/>
                  </a:lnTo>
                  <a:lnTo>
                    <a:pt x="3998775" y="3923962"/>
                  </a:lnTo>
                  <a:lnTo>
                    <a:pt x="4044489" y="3879698"/>
                  </a:lnTo>
                  <a:lnTo>
                    <a:pt x="4091106" y="3834271"/>
                  </a:lnTo>
                  <a:lnTo>
                    <a:pt x="4138664" y="3787688"/>
                  </a:lnTo>
                  <a:lnTo>
                    <a:pt x="4187202" y="3739956"/>
                  </a:lnTo>
                  <a:lnTo>
                    <a:pt x="4236757" y="3691084"/>
                  </a:lnTo>
                  <a:lnTo>
                    <a:pt x="4287368" y="3641076"/>
                  </a:lnTo>
                  <a:lnTo>
                    <a:pt x="4339071" y="3589942"/>
                  </a:lnTo>
                </a:path>
              </a:pathLst>
            </a:custGeom>
            <a:noFill/>
            <a:ln w="9524">
              <a:solidFill>
                <a:srgbClr val="a3c1ad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28" name="object 6" descr=""/>
            <p:cNvPicPr/>
            <p:nvPr/>
          </p:nvPicPr>
          <p:blipFill>
            <a:blip r:embed="rId2"/>
            <a:stretch/>
          </p:blipFill>
          <p:spPr>
            <a:xfrm>
              <a:off x="55800" y="47520"/>
              <a:ext cx="1005480" cy="70020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29" name="PlaceHolder 1"/>
          <p:cNvSpPr>
            <a:spLocks noGrp="1"/>
          </p:cNvSpPr>
          <p:nvPr>
            <p:ph type="title"/>
          </p:nvPr>
        </p:nvSpPr>
        <p:spPr>
          <a:xfrm>
            <a:off x="551520" y="1040040"/>
            <a:ext cx="8359920" cy="98424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>
              <a:lnSpc>
                <a:spcPts val="3824"/>
              </a:lnSpc>
              <a:spcBef>
                <a:spcPts val="99"/>
              </a:spcBef>
              <a:buNone/>
            </a:pPr>
            <a:r>
              <a:rPr b="1" lang="fr-FR" sz="2400" spc="-1" strike="noStrike">
                <a:solidFill>
                  <a:srgbClr val="2e363d"/>
                </a:solidFill>
                <a:latin typeface="Roboto"/>
              </a:rPr>
              <a:t>SoRAIM (Social Robotics, Artificial Intelligence, and Multimedia) Winter School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0" name="object 8"/>
          <p:cNvSpPr/>
          <p:nvPr/>
        </p:nvSpPr>
        <p:spPr>
          <a:xfrm>
            <a:off x="551520" y="3115800"/>
            <a:ext cx="6001200" cy="74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0" lang="fr-FR" sz="2400" spc="-80" strike="noStrike">
                <a:solidFill>
                  <a:srgbClr val="2e363d"/>
                </a:solidFill>
                <a:latin typeface="Roboto"/>
              </a:rPr>
              <a:t>AP-HP</a:t>
            </a:r>
            <a:endParaRPr b="0" lang="en-GB" sz="2400" spc="-1" strike="noStrike">
              <a:latin typeface="Arial"/>
            </a:endParaRPr>
          </a:p>
          <a:p>
            <a:pPr marL="12600">
              <a:lnSpc>
                <a:spcPct val="100000"/>
              </a:lnSpc>
              <a:buNone/>
            </a:pPr>
            <a:r>
              <a:rPr b="0" lang="fr-FR" sz="2400" spc="-114" strike="noStrike">
                <a:solidFill>
                  <a:srgbClr val="2e363d"/>
                </a:solidFill>
                <a:latin typeface="Roboto"/>
              </a:rPr>
              <a:t>A-S.</a:t>
            </a:r>
            <a:r>
              <a:rPr b="0" lang="fr-FR" sz="2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400" spc="-35" strike="noStrike">
                <a:solidFill>
                  <a:srgbClr val="2e363d"/>
                </a:solidFill>
                <a:latin typeface="Roboto"/>
              </a:rPr>
              <a:t>Rigaud, L Blavette, S Dacunha, M Pino</a:t>
            </a:r>
            <a:endParaRPr b="0" lang="en-GB" sz="2400" spc="-1" strike="noStrike">
              <a:latin typeface="Arial"/>
            </a:endParaRPr>
          </a:p>
        </p:txBody>
      </p:sp>
      <p:grpSp>
        <p:nvGrpSpPr>
          <p:cNvPr id="231" name="object 9"/>
          <p:cNvGrpSpPr/>
          <p:nvPr/>
        </p:nvGrpSpPr>
        <p:grpSpPr>
          <a:xfrm>
            <a:off x="417600" y="4120560"/>
            <a:ext cx="4339800" cy="882720"/>
            <a:chOff x="417600" y="4120560"/>
            <a:chExt cx="4339800" cy="882720"/>
          </a:xfrm>
        </p:grpSpPr>
        <p:pic>
          <p:nvPicPr>
            <p:cNvPr id="232" name="object 10" descr=""/>
            <p:cNvPicPr/>
            <p:nvPr/>
          </p:nvPicPr>
          <p:blipFill>
            <a:blip r:embed="rId3"/>
            <a:stretch/>
          </p:blipFill>
          <p:spPr>
            <a:xfrm>
              <a:off x="417600" y="4412520"/>
              <a:ext cx="2885760" cy="590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3" name="object 11" descr=""/>
            <p:cNvPicPr/>
            <p:nvPr/>
          </p:nvPicPr>
          <p:blipFill>
            <a:blip r:embed="rId4"/>
            <a:stretch/>
          </p:blipFill>
          <p:spPr>
            <a:xfrm>
              <a:off x="3656160" y="4120560"/>
              <a:ext cx="1101240" cy="882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34" name="Rectangle 11"/>
          <p:cNvSpPr/>
          <p:nvPr/>
        </p:nvSpPr>
        <p:spPr>
          <a:xfrm>
            <a:off x="559800" y="2266920"/>
            <a:ext cx="513108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2800" spc="-1" strike="noStrike">
                <a:solidFill>
                  <a:srgbClr val="000000"/>
                </a:solidFill>
                <a:latin typeface="Arial"/>
                <a:ea typeface="Times New Roman"/>
              </a:rPr>
              <a:t>Ethics and experimental design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object 2" descr=""/>
          <p:cNvPicPr/>
          <p:nvPr/>
        </p:nvPicPr>
        <p:blipFill>
          <a:blip r:embed="rId1"/>
          <a:stretch/>
        </p:blipFill>
        <p:spPr>
          <a:xfrm>
            <a:off x="24840" y="24840"/>
            <a:ext cx="1035360" cy="719640"/>
          </a:xfrm>
          <a:prstGeom prst="rect">
            <a:avLst/>
          </a:prstGeom>
          <a:ln w="0">
            <a:noFill/>
          </a:ln>
        </p:spPr>
      </p:pic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1327680" y="434880"/>
            <a:ext cx="2634120" cy="8715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fr-FR" sz="2300" spc="-1" strike="noStrike">
                <a:solidFill>
                  <a:srgbClr val="2e363d"/>
                </a:solidFill>
                <a:latin typeface="Roboto"/>
              </a:rPr>
              <a:t>Information</a:t>
            </a:r>
            <a:r>
              <a:rPr b="1" lang="fr-FR" sz="2300" spc="-55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2300" spc="-7" strike="noStrike">
                <a:solidFill>
                  <a:srgbClr val="2e363d"/>
                </a:solidFill>
                <a:latin typeface="Roboto"/>
              </a:rPr>
              <a:t>note</a:t>
            </a:r>
            <a:endParaRPr b="0" lang="fr-FR" sz="23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4" name="object 4"/>
          <p:cNvSpPr/>
          <p:nvPr/>
        </p:nvSpPr>
        <p:spPr>
          <a:xfrm>
            <a:off x="5811840" y="434880"/>
            <a:ext cx="2646000" cy="36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fr-FR" sz="2300" spc="-1" strike="noStrike">
                <a:solidFill>
                  <a:srgbClr val="2e363d"/>
                </a:solidFill>
                <a:latin typeface="Roboto"/>
              </a:rPr>
              <a:t>Consent</a:t>
            </a:r>
            <a:r>
              <a:rPr b="1" lang="fr-FR" sz="2300" spc="-35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2300" spc="4" strike="noStrike">
                <a:solidFill>
                  <a:srgbClr val="2e363d"/>
                </a:solidFill>
                <a:latin typeface="Roboto"/>
              </a:rPr>
              <a:t>form</a:t>
            </a:r>
            <a:endParaRPr b="0" lang="en-GB" sz="2300" spc="-1" strike="noStrike">
              <a:latin typeface="Arial"/>
            </a:endParaRPr>
          </a:p>
        </p:txBody>
      </p:sp>
      <p:sp>
        <p:nvSpPr>
          <p:cNvPr id="305" name="object 5"/>
          <p:cNvSpPr/>
          <p:nvPr/>
        </p:nvSpPr>
        <p:spPr>
          <a:xfrm>
            <a:off x="209520" y="981000"/>
            <a:ext cx="4419360" cy="3961440"/>
          </a:xfrm>
          <a:custGeom>
            <a:avLst/>
            <a:gdLst/>
            <a:ahLst/>
            <a:rect l="l" t="t" r="r" b="b"/>
            <a:pathLst>
              <a:path w="4419600" h="3961765">
                <a:moveTo>
                  <a:pt x="4419599" y="3961499"/>
                </a:moveTo>
                <a:lnTo>
                  <a:pt x="0" y="3961499"/>
                </a:lnTo>
                <a:lnTo>
                  <a:pt x="0" y="0"/>
                </a:lnTo>
                <a:lnTo>
                  <a:pt x="4419599" y="0"/>
                </a:lnTo>
                <a:lnTo>
                  <a:pt x="4419599" y="3961499"/>
                </a:lnTo>
                <a:close/>
              </a:path>
            </a:pathLst>
          </a:custGeom>
          <a:solidFill>
            <a:srgbClr val="eeeae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object 6"/>
          <p:cNvSpPr/>
          <p:nvPr/>
        </p:nvSpPr>
        <p:spPr>
          <a:xfrm>
            <a:off x="282600" y="930600"/>
            <a:ext cx="4268160" cy="3861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8880" bIns="0" anchor="t">
            <a:spAutoFit/>
          </a:bodyPr>
          <a:p>
            <a:pPr marL="12600">
              <a:lnSpc>
                <a:spcPct val="100000"/>
              </a:lnSpc>
              <a:spcBef>
                <a:spcPts val="1015"/>
              </a:spcBef>
              <a:buNone/>
            </a:pPr>
            <a:r>
              <a:rPr b="0" lang="fr-FR" sz="1400" spc="-21" strike="noStrike">
                <a:solidFill>
                  <a:srgbClr val="000000"/>
                </a:solidFill>
                <a:latin typeface="Roboto"/>
              </a:rPr>
              <a:t>Included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:</a:t>
            </a:r>
            <a:endParaRPr b="0" lang="en-GB" sz="1400" spc="-1" strike="noStrike">
              <a:latin typeface="Arial"/>
            </a:endParaRPr>
          </a:p>
          <a:p>
            <a:pPr marL="104760" indent="-92880">
              <a:lnSpc>
                <a:spcPct val="100000"/>
              </a:lnSpc>
              <a:spcBef>
                <a:spcPts val="918"/>
              </a:spcBef>
              <a:buClr>
                <a:srgbClr val="2e363d"/>
              </a:buClr>
              <a:buFont typeface="StarSymbol"/>
              <a:buChar char="-"/>
              <a:tabLst>
                <a:tab algn="l" pos="105480"/>
              </a:tabLst>
            </a:pP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S</a:t>
            </a:r>
            <a:r>
              <a:rPr b="0" lang="fr-FR" sz="1400" spc="-26" strike="noStrike">
                <a:solidFill>
                  <a:srgbClr val="2e363d"/>
                </a:solidFill>
                <a:latin typeface="Roboto"/>
              </a:rPr>
              <a:t>tudy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and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experiment framework</a:t>
            </a:r>
            <a:endParaRPr b="0" lang="en-GB" sz="1400" spc="-1" strike="noStrike">
              <a:latin typeface="Arial"/>
            </a:endParaRPr>
          </a:p>
          <a:p>
            <a:pPr marL="104760" indent="-92880">
              <a:lnSpc>
                <a:spcPct val="100000"/>
              </a:lnSpc>
              <a:spcBef>
                <a:spcPts val="113"/>
              </a:spcBef>
              <a:buClr>
                <a:srgbClr val="2e363d"/>
              </a:buClr>
              <a:buFont typeface="StarSymbol"/>
              <a:buChar char="-"/>
              <a:tabLst>
                <a:tab algn="l" pos="105480"/>
              </a:tabLst>
            </a:pP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P</a:t>
            </a:r>
            <a:r>
              <a:rPr b="0" lang="fr-FR" sz="1400" spc="-26" strike="noStrike">
                <a:solidFill>
                  <a:srgbClr val="2e363d"/>
                </a:solidFill>
                <a:latin typeface="Roboto"/>
              </a:rPr>
              <a:t>articipant's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rights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regarding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data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collection</a:t>
            </a:r>
            <a:endParaRPr b="0" lang="en-GB" sz="1400" spc="-1" strike="noStrike">
              <a:latin typeface="Arial"/>
            </a:endParaRPr>
          </a:p>
          <a:p>
            <a:pPr marL="12600">
              <a:lnSpc>
                <a:spcPct val="107000"/>
              </a:lnSpc>
              <a:buNone/>
              <a:tabLst>
                <a:tab algn="l" pos="105480"/>
              </a:tabLst>
            </a:pPr>
            <a:r>
              <a:rPr b="0" lang="fr-FR" sz="1400" spc="-1" strike="noStrike">
                <a:solidFill>
                  <a:srgbClr val="2e363d"/>
                </a:solidFill>
                <a:latin typeface="Arial MT"/>
              </a:rPr>
              <a:t>-</a:t>
            </a:r>
            <a:r>
              <a:rPr b="0" lang="fr-FR" sz="1400" spc="-12" strike="noStrike">
                <a:solidFill>
                  <a:srgbClr val="2e363d"/>
                </a:solidFill>
                <a:latin typeface="Arial MT"/>
              </a:rPr>
              <a:t> Collection of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personal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data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during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the </a:t>
            </a:r>
            <a:r>
              <a:rPr b="0" lang="fr-FR" sz="1400" spc="-330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experiment,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especially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41" strike="noStrike">
                <a:solidFill>
                  <a:srgbClr val="2e363d"/>
                </a:solidFill>
                <a:latin typeface="Roboto"/>
              </a:rPr>
              <a:t>audio-visual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data</a:t>
            </a:r>
            <a:endParaRPr b="0" lang="en-GB" sz="1400" spc="-1" strike="noStrike">
              <a:latin typeface="Arial"/>
            </a:endParaRPr>
          </a:p>
          <a:p>
            <a:pPr marL="12600" indent="-92880">
              <a:lnSpc>
                <a:spcPct val="107000"/>
              </a:lnSpc>
              <a:buClr>
                <a:srgbClr val="2e363d"/>
              </a:buClr>
              <a:buFont typeface="StarSymbol"/>
              <a:buChar char="-"/>
              <a:tabLst>
                <a:tab algn="l" pos="105480"/>
              </a:tabLst>
            </a:pP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Measures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adopted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35" strike="noStrike">
                <a:solidFill>
                  <a:srgbClr val="2e363d"/>
                </a:solidFill>
                <a:latin typeface="Roboto"/>
              </a:rPr>
              <a:t>by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the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consortium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regarding </a:t>
            </a:r>
            <a:r>
              <a:rPr b="0" lang="fr-FR" sz="1400" spc="-330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the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collection,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storage,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6" strike="noStrike">
                <a:solidFill>
                  <a:srgbClr val="2e363d"/>
                </a:solidFill>
                <a:latin typeface="Roboto"/>
              </a:rPr>
              <a:t>transfer,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processing,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and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 dissemination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9" strike="noStrike">
                <a:solidFill>
                  <a:srgbClr val="2e363d"/>
                </a:solidFill>
                <a:latin typeface="Roboto"/>
              </a:rPr>
              <a:t>of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personal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data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collected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during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the 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experiment</a:t>
            </a:r>
            <a:endParaRPr b="0" lang="en-GB" sz="1400" spc="-1" strike="noStrike">
              <a:latin typeface="Arial"/>
            </a:endParaRPr>
          </a:p>
          <a:p>
            <a:pPr marL="12600" indent="-92880">
              <a:lnSpc>
                <a:spcPct val="107000"/>
              </a:lnSpc>
              <a:buClr>
                <a:srgbClr val="2e363d"/>
              </a:buClr>
              <a:buFont typeface="StarSymbol"/>
              <a:buChar char="-"/>
              <a:tabLst>
                <a:tab algn="l" pos="105480"/>
              </a:tabLst>
            </a:pP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Exploitation of study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results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35" strike="noStrike">
                <a:solidFill>
                  <a:srgbClr val="2e363d"/>
                </a:solidFill>
                <a:latin typeface="Roboto"/>
              </a:rPr>
              <a:t>by </a:t>
            </a:r>
            <a:r>
              <a:rPr b="0" lang="fr-FR" sz="1400" spc="-330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the</a:t>
            </a:r>
            <a:r>
              <a:rPr b="0" lang="fr-FR" sz="1400" spc="-12" strike="noStrike">
                <a:solidFill>
                  <a:srgbClr val="000000"/>
                </a:solidFill>
                <a:latin typeface="Roboto"/>
              </a:rPr>
              <a:t> members</a:t>
            </a:r>
            <a:r>
              <a:rPr b="0" lang="fr-FR" sz="1400" spc="-7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9" strike="noStrike">
                <a:solidFill>
                  <a:srgbClr val="000000"/>
                </a:solidFill>
                <a:latin typeface="Roboto"/>
              </a:rPr>
              <a:t>of</a:t>
            </a:r>
            <a:r>
              <a:rPr b="0" lang="fr-FR" sz="1400" spc="-7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the</a:t>
            </a:r>
            <a:r>
              <a:rPr b="0" lang="fr-FR" sz="1400" spc="-7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consortium</a:t>
            </a:r>
            <a:endParaRPr b="0" lang="en-GB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algn="l" pos="105480"/>
              </a:tabLst>
            </a:pPr>
            <a:endParaRPr b="0" lang="en-GB" sz="1500" spc="-1" strike="noStrike">
              <a:latin typeface="Arial"/>
            </a:endParaRPr>
          </a:p>
          <a:p>
            <a:pPr marL="12600" algn="just">
              <a:lnSpc>
                <a:spcPct val="107000"/>
              </a:lnSpc>
              <a:buNone/>
              <a:tabLst>
                <a:tab algn="l" pos="105480"/>
              </a:tabLst>
            </a:pPr>
            <a:r>
              <a:rPr b="1" i="1" lang="fr-FR" sz="1400" spc="43" strike="noStrike">
                <a:solidFill>
                  <a:srgbClr val="000000"/>
                </a:solidFill>
                <a:latin typeface="Roboto Cn"/>
              </a:rPr>
              <a:t>S</a:t>
            </a:r>
            <a:r>
              <a:rPr b="1" i="1" lang="fr-FR" sz="1400" spc="69" strike="noStrike">
                <a:solidFill>
                  <a:srgbClr val="000000"/>
                </a:solidFill>
                <a:latin typeface="Roboto Cn"/>
              </a:rPr>
              <a:t>igned </a:t>
            </a:r>
            <a:r>
              <a:rPr b="1" i="1" lang="fr-FR" sz="1400" spc="49" strike="noStrike">
                <a:solidFill>
                  <a:srgbClr val="000000"/>
                </a:solidFill>
                <a:latin typeface="Roboto Cn"/>
              </a:rPr>
              <a:t>in </a:t>
            </a:r>
            <a:r>
              <a:rPr b="1" i="1" lang="fr-FR" sz="1400" spc="69" strike="noStrike">
                <a:solidFill>
                  <a:srgbClr val="000000"/>
                </a:solidFill>
                <a:latin typeface="Roboto Cn"/>
              </a:rPr>
              <a:t>two copies </a:t>
            </a:r>
            <a:r>
              <a:rPr b="1" i="1" lang="fr-FR" sz="1400" spc="63" strike="noStrike">
                <a:solidFill>
                  <a:srgbClr val="000000"/>
                </a:solidFill>
                <a:latin typeface="Roboto Cn"/>
              </a:rPr>
              <a:t>by the </a:t>
            </a:r>
            <a:r>
              <a:rPr b="1" i="1" lang="fr-FR" sz="1400" spc="52" strike="noStrike">
                <a:solidFill>
                  <a:srgbClr val="000000"/>
                </a:solidFill>
                <a:latin typeface="Roboto Cn"/>
              </a:rPr>
              <a:t>investigator </a:t>
            </a:r>
            <a:r>
              <a:rPr b="1" i="1" lang="fr-FR" sz="1400" spc="4" strike="noStrike">
                <a:solidFill>
                  <a:srgbClr val="000000"/>
                </a:solidFill>
                <a:latin typeface="Roboto Cn"/>
              </a:rPr>
              <a:t>; </a:t>
            </a:r>
            <a:r>
              <a:rPr b="1" i="1" lang="fr-FR" sz="1400" spc="77" strike="noStrike">
                <a:solidFill>
                  <a:srgbClr val="000000"/>
                </a:solidFill>
                <a:latin typeface="Roboto Cn"/>
              </a:rPr>
              <a:t>one </a:t>
            </a:r>
            <a:r>
              <a:rPr b="1" i="1" lang="fr-FR" sz="1400" spc="83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69" strike="noStrike">
                <a:solidFill>
                  <a:srgbClr val="000000"/>
                </a:solidFill>
                <a:latin typeface="Roboto Cn"/>
              </a:rPr>
              <a:t>copie</a:t>
            </a:r>
            <a:r>
              <a:rPr b="1" i="1" lang="fr-FR" sz="1400" spc="72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52" strike="noStrike">
                <a:solidFill>
                  <a:srgbClr val="000000"/>
                </a:solidFill>
                <a:latin typeface="Roboto Cn"/>
              </a:rPr>
              <a:t>is</a:t>
            </a:r>
            <a:r>
              <a:rPr b="1" i="1" lang="fr-FR" sz="1400" spc="58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63" strike="noStrike">
                <a:solidFill>
                  <a:srgbClr val="000000"/>
                </a:solidFill>
                <a:latin typeface="Roboto Cn"/>
              </a:rPr>
              <a:t>given</a:t>
            </a:r>
            <a:r>
              <a:rPr b="1" i="1" lang="fr-FR" sz="1400" spc="69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43" strike="noStrike">
                <a:solidFill>
                  <a:srgbClr val="000000"/>
                </a:solidFill>
                <a:latin typeface="Roboto Cn"/>
              </a:rPr>
              <a:t>to</a:t>
            </a:r>
            <a:r>
              <a:rPr b="1" i="1" lang="fr-FR" sz="1400" spc="49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63" strike="noStrike">
                <a:solidFill>
                  <a:srgbClr val="000000"/>
                </a:solidFill>
                <a:latin typeface="Roboto Cn"/>
              </a:rPr>
              <a:t>the</a:t>
            </a:r>
            <a:r>
              <a:rPr b="1" i="1" lang="fr-FR" sz="1400" spc="69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52" strike="noStrike">
                <a:solidFill>
                  <a:srgbClr val="000000"/>
                </a:solidFill>
                <a:latin typeface="Roboto Cn"/>
              </a:rPr>
              <a:t>participant</a:t>
            </a:r>
            <a:r>
              <a:rPr b="1" i="1" lang="fr-FR" sz="1400" spc="58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72" strike="noStrike">
                <a:solidFill>
                  <a:srgbClr val="000000"/>
                </a:solidFill>
                <a:latin typeface="Roboto Cn"/>
              </a:rPr>
              <a:t>and</a:t>
            </a:r>
            <a:r>
              <a:rPr b="1" i="1" lang="fr-FR" sz="1400" spc="77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63" strike="noStrike">
                <a:solidFill>
                  <a:srgbClr val="000000"/>
                </a:solidFill>
                <a:latin typeface="Roboto Cn"/>
              </a:rPr>
              <a:t>the  other </a:t>
            </a:r>
            <a:r>
              <a:rPr b="1" i="1" lang="fr-FR" sz="1400" spc="69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63" strike="noStrike">
                <a:solidFill>
                  <a:srgbClr val="000000"/>
                </a:solidFill>
                <a:latin typeface="Roboto Cn"/>
              </a:rPr>
              <a:t>archived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07" name="object 7"/>
          <p:cNvSpPr/>
          <p:nvPr/>
        </p:nvSpPr>
        <p:spPr>
          <a:xfrm>
            <a:off x="4915080" y="981000"/>
            <a:ext cx="4105080" cy="3961440"/>
          </a:xfrm>
          <a:custGeom>
            <a:avLst/>
            <a:gdLst/>
            <a:ahLst/>
            <a:rect l="l" t="t" r="r" b="b"/>
            <a:pathLst>
              <a:path w="4105275" h="3961765">
                <a:moveTo>
                  <a:pt x="4105199" y="3961499"/>
                </a:moveTo>
                <a:lnTo>
                  <a:pt x="0" y="3961499"/>
                </a:lnTo>
                <a:lnTo>
                  <a:pt x="0" y="0"/>
                </a:lnTo>
                <a:lnTo>
                  <a:pt x="4105199" y="0"/>
                </a:lnTo>
                <a:lnTo>
                  <a:pt x="4105199" y="3961499"/>
                </a:lnTo>
                <a:close/>
              </a:path>
            </a:pathLst>
          </a:custGeom>
          <a:solidFill>
            <a:srgbClr val="e3e9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object 8"/>
          <p:cNvSpPr/>
          <p:nvPr/>
        </p:nvSpPr>
        <p:spPr>
          <a:xfrm>
            <a:off x="4987800" y="930600"/>
            <a:ext cx="3938040" cy="203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8880" bIns="0" anchor="t">
            <a:spAutoFit/>
          </a:bodyPr>
          <a:p>
            <a:pPr marL="12600">
              <a:lnSpc>
                <a:spcPct val="100000"/>
              </a:lnSpc>
              <a:spcBef>
                <a:spcPts val="1015"/>
              </a:spcBef>
              <a:buNone/>
            </a:pPr>
            <a:r>
              <a:rPr b="0" lang="fr-FR" sz="1400" spc="-12" strike="noStrike">
                <a:solidFill>
                  <a:srgbClr val="000000"/>
                </a:solidFill>
                <a:latin typeface="Roboto"/>
              </a:rPr>
              <a:t>Included</a:t>
            </a:r>
            <a:r>
              <a:rPr b="0" lang="fr-FR" sz="1400" spc="-7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:</a:t>
            </a:r>
            <a:endParaRPr b="0" lang="en-GB" sz="1400" spc="-1" strike="noStrike">
              <a:latin typeface="Arial"/>
            </a:endParaRPr>
          </a:p>
          <a:p>
            <a:pPr marL="12600" indent="-216000">
              <a:lnSpc>
                <a:spcPct val="107000"/>
              </a:lnSpc>
              <a:spcBef>
                <a:spcPts val="799"/>
              </a:spcBef>
              <a:buClr>
                <a:srgbClr val="3eb488"/>
              </a:buClr>
              <a:buFont typeface="Arial MT"/>
              <a:buChar char="-"/>
              <a:tabLst>
                <a:tab algn="l" pos="230400"/>
                <a:tab algn="l" pos="231120"/>
                <a:tab algn="l" pos="634320"/>
                <a:tab algn="l" pos="1306080"/>
                <a:tab algn="l" pos="2307600"/>
                <a:tab algn="l" pos="2624400"/>
                <a:tab algn="l" pos="3027600"/>
                <a:tab algn="l" pos="3726720"/>
              </a:tabLst>
            </a:pP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F</a:t>
            </a:r>
            <a:r>
              <a:rPr b="0" lang="fr-FR" sz="1400" spc="-12" strike="noStrike">
                <a:solidFill>
                  <a:srgbClr val="000000"/>
                </a:solidFill>
                <a:latin typeface="Roboto"/>
              </a:rPr>
              <a:t>orma</a:t>
            </a:r>
            <a:r>
              <a:rPr b="0" lang="fr-FR" sz="1400" spc="-7" strike="noStrike">
                <a:solidFill>
                  <a:srgbClr val="000000"/>
                </a:solidFill>
                <a:latin typeface="Roboto"/>
              </a:rPr>
              <a:t>l</a:t>
            </a:r>
            <a:r>
              <a:rPr b="0" lang="fr-FR" sz="1400" spc="-1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000000"/>
                </a:solidFill>
                <a:latin typeface="Roboto"/>
              </a:rPr>
              <a:t>ag</a:t>
            </a:r>
            <a:r>
              <a:rPr b="0" lang="fr-FR" sz="1400" spc="-26" strike="noStrike">
                <a:solidFill>
                  <a:srgbClr val="000000"/>
                </a:solidFill>
                <a:latin typeface="Roboto"/>
              </a:rPr>
              <a:t>r</a:t>
            </a:r>
            <a:r>
              <a:rPr b="0" lang="fr-FR" sz="1400" spc="-12" strike="noStrike">
                <a:solidFill>
                  <a:srgbClr val="000000"/>
                </a:solidFill>
                <a:latin typeface="Roboto"/>
              </a:rPr>
              <a:t>eemen</a:t>
            </a:r>
            <a:r>
              <a:rPr b="0" lang="fr-FR" sz="1400" spc="-7" strike="noStrike">
                <a:solidFill>
                  <a:srgbClr val="000000"/>
                </a:solidFill>
                <a:latin typeface="Roboto"/>
              </a:rPr>
              <a:t>t</a:t>
            </a:r>
            <a:r>
              <a:rPr b="0" lang="fr-FR" sz="1400" spc="-1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32" strike="noStrike">
                <a:solidFill>
                  <a:srgbClr val="000000"/>
                </a:solidFill>
                <a:latin typeface="Roboto"/>
              </a:rPr>
              <a:t>t</a:t>
            </a:r>
            <a:r>
              <a:rPr b="0" lang="fr-FR" sz="1400" spc="-1" strike="noStrike">
                <a:solidFill>
                  <a:srgbClr val="000000"/>
                </a:solidFill>
                <a:latin typeface="Roboto"/>
              </a:rPr>
              <a:t>o  </a:t>
            </a:r>
            <a:r>
              <a:rPr b="0" lang="fr-FR" sz="1400" spc="-12" strike="noStrike">
                <a:solidFill>
                  <a:srgbClr val="000000"/>
                </a:solidFill>
                <a:latin typeface="Roboto"/>
              </a:rPr>
              <a:t>participate</a:t>
            </a:r>
            <a:endParaRPr b="0" lang="en-GB" sz="1400" spc="-1" strike="noStrike">
              <a:latin typeface="Arial"/>
            </a:endParaRPr>
          </a:p>
          <a:p>
            <a:pPr marL="12600" indent="-216000">
              <a:lnSpc>
                <a:spcPct val="107000"/>
              </a:lnSpc>
              <a:buClr>
                <a:srgbClr val="3eb488"/>
              </a:buClr>
              <a:buFont typeface="Arial MT"/>
              <a:buChar char="-"/>
              <a:tabLst>
                <a:tab algn="l" pos="172800"/>
              </a:tabLst>
            </a:pP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R</a:t>
            </a:r>
            <a:r>
              <a:rPr b="0" lang="fr-FR" sz="1400" spc="-21" strike="noStrike">
                <a:solidFill>
                  <a:srgbClr val="000000"/>
                </a:solidFill>
                <a:latin typeface="Roboto"/>
              </a:rPr>
              <a:t>ight</a:t>
            </a:r>
            <a:r>
              <a:rPr b="0" lang="fr-FR" sz="1400" spc="63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to</a:t>
            </a:r>
            <a:r>
              <a:rPr b="0" lang="fr-FR" sz="1400" spc="58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2" strike="noStrike">
                <a:solidFill>
                  <a:srgbClr val="000000"/>
                </a:solidFill>
                <a:latin typeface="Roboto"/>
              </a:rPr>
              <a:t>collect</a:t>
            </a:r>
            <a:r>
              <a:rPr b="0" lang="fr-FR" sz="1400" spc="52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personal</a:t>
            </a:r>
            <a:r>
              <a:rPr b="0" lang="fr-FR" sz="1400" spc="58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data</a:t>
            </a:r>
            <a:r>
              <a:rPr b="0" lang="fr-FR" sz="1400" spc="58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000000"/>
                </a:solidFill>
                <a:latin typeface="Roboto"/>
              </a:rPr>
              <a:t>during</a:t>
            </a:r>
            <a:r>
              <a:rPr b="0" lang="fr-FR" sz="1400" spc="63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the </a:t>
            </a:r>
            <a:r>
              <a:rPr b="0" lang="fr-FR" sz="1400" spc="-335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experimentation</a:t>
            </a:r>
            <a:endParaRPr b="0" lang="en-GB" sz="1400" spc="-1" strike="noStrike">
              <a:latin typeface="Arial"/>
            </a:endParaRPr>
          </a:p>
          <a:p>
            <a:pPr marL="12600" indent="-216000">
              <a:lnSpc>
                <a:spcPct val="107000"/>
              </a:lnSpc>
              <a:buClr>
                <a:srgbClr val="3eb488"/>
              </a:buClr>
              <a:buFont typeface="Arial MT"/>
              <a:buChar char="-"/>
              <a:tabLst>
                <a:tab algn="l" pos="204480"/>
                <a:tab algn="l" pos="205200"/>
              </a:tabLst>
            </a:pP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R</a:t>
            </a:r>
            <a:r>
              <a:rPr b="0" lang="fr-FR" sz="1400" spc="-21" strike="noStrike">
                <a:solidFill>
                  <a:srgbClr val="000000"/>
                </a:solidFill>
                <a:latin typeface="Roboto"/>
              </a:rPr>
              <a:t>ight</a:t>
            </a:r>
            <a:r>
              <a:rPr b="0" lang="fr-FR" sz="1400" spc="307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to</a:t>
            </a:r>
            <a:r>
              <a:rPr b="0" lang="fr-FR" sz="1400" spc="-12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record</a:t>
            </a:r>
            <a:r>
              <a:rPr b="0" lang="fr-FR" sz="1400" spc="-12" strike="noStrike">
                <a:solidFill>
                  <a:srgbClr val="000000"/>
                </a:solidFill>
                <a:latin typeface="Roboto"/>
              </a:rPr>
              <a:t> (audio</a:t>
            </a:r>
            <a:r>
              <a:rPr b="0" lang="fr-FR" sz="1400" spc="-7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000000"/>
                </a:solidFill>
                <a:latin typeface="Roboto"/>
              </a:rPr>
              <a:t>and</a:t>
            </a:r>
            <a:r>
              <a:rPr b="0" lang="fr-FR" sz="1400" spc="307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2" strike="noStrike">
                <a:solidFill>
                  <a:srgbClr val="000000"/>
                </a:solidFill>
                <a:latin typeface="Roboto"/>
              </a:rPr>
              <a:t>video)</a:t>
            </a:r>
            <a:r>
              <a:rPr b="0" lang="fr-FR" sz="1400" spc="-7" strike="noStrike">
                <a:solidFill>
                  <a:srgbClr val="000000"/>
                </a:solidFill>
                <a:latin typeface="Roboto"/>
              </a:rPr>
              <a:t> during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the </a:t>
            </a:r>
            <a:r>
              <a:rPr b="0" lang="fr-FR" sz="1400" spc="-335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experimentation</a:t>
            </a:r>
            <a:endParaRPr b="0" lang="en-GB" sz="1400" spc="-1" strike="noStrike">
              <a:latin typeface="Arial"/>
            </a:endParaRPr>
          </a:p>
          <a:p>
            <a:pPr marL="12600" indent="-216000">
              <a:lnSpc>
                <a:spcPct val="107000"/>
              </a:lnSpc>
              <a:buClr>
                <a:srgbClr val="3eb488"/>
              </a:buClr>
              <a:buFont typeface="Arial MT"/>
              <a:buChar char="-"/>
              <a:tabLst>
                <a:tab algn="l" pos="144720"/>
              </a:tabLst>
            </a:pP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T</a:t>
            </a:r>
            <a:r>
              <a:rPr b="0" lang="fr-FR" sz="1400" spc="-21" strike="noStrike">
                <a:solidFill>
                  <a:srgbClr val="000000"/>
                </a:solidFill>
                <a:latin typeface="Roboto"/>
              </a:rPr>
              <a:t>ransfer</a:t>
            </a:r>
            <a:r>
              <a:rPr b="0" lang="fr-FR" sz="1400" spc="180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9" strike="noStrike">
                <a:solidFill>
                  <a:srgbClr val="000000"/>
                </a:solidFill>
                <a:latin typeface="Roboto"/>
              </a:rPr>
              <a:t>of</a:t>
            </a:r>
            <a:r>
              <a:rPr b="0" lang="fr-FR" sz="1400" spc="180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2" strike="noStrike">
                <a:solidFill>
                  <a:srgbClr val="000000"/>
                </a:solidFill>
                <a:latin typeface="Roboto"/>
              </a:rPr>
              <a:t>image</a:t>
            </a:r>
            <a:r>
              <a:rPr b="0" lang="fr-FR" sz="1400" spc="180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000000"/>
                </a:solidFill>
                <a:latin typeface="Roboto"/>
              </a:rPr>
              <a:t>rights</a:t>
            </a:r>
            <a:r>
              <a:rPr b="0" lang="fr-FR" sz="1400" spc="180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to</a:t>
            </a:r>
            <a:r>
              <a:rPr b="0" lang="fr-FR" sz="1400" spc="180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the</a:t>
            </a:r>
            <a:r>
              <a:rPr b="0" lang="fr-FR" sz="1400" spc="180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consortium, </a:t>
            </a:r>
            <a:r>
              <a:rPr b="0" lang="fr-FR" sz="1400" spc="-335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to</a:t>
            </a:r>
            <a:r>
              <a:rPr b="0" lang="fr-FR" sz="1400" spc="-12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allow</a:t>
            </a:r>
            <a:r>
              <a:rPr b="0" lang="fr-FR" sz="1400" spc="-7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the</a:t>
            </a:r>
            <a:r>
              <a:rPr b="0" lang="fr-FR" sz="1400" spc="-12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exploitation</a:t>
            </a:r>
            <a:r>
              <a:rPr b="0" lang="fr-FR" sz="1400" spc="-7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9" strike="noStrike">
                <a:solidFill>
                  <a:srgbClr val="000000"/>
                </a:solidFill>
                <a:latin typeface="Roboto"/>
              </a:rPr>
              <a:t>of</a:t>
            </a:r>
            <a:r>
              <a:rPr b="0" lang="fr-FR" sz="1400" spc="-12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the</a:t>
            </a:r>
            <a:r>
              <a:rPr b="0" lang="fr-FR" sz="1400" spc="-7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recordings.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09" name="object 9"/>
          <p:cNvSpPr/>
          <p:nvPr/>
        </p:nvSpPr>
        <p:spPr>
          <a:xfrm>
            <a:off x="4987800" y="3943440"/>
            <a:ext cx="3951360" cy="92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 algn="just">
              <a:lnSpc>
                <a:spcPct val="107000"/>
              </a:lnSpc>
              <a:spcBef>
                <a:spcPts val="99"/>
              </a:spcBef>
              <a:buNone/>
            </a:pPr>
            <a:r>
              <a:rPr b="1" i="1" lang="fr-FR" sz="1400" spc="43" strike="noStrike">
                <a:solidFill>
                  <a:srgbClr val="000000"/>
                </a:solidFill>
                <a:latin typeface="Roboto Cn"/>
              </a:rPr>
              <a:t>S</a:t>
            </a:r>
            <a:r>
              <a:rPr b="1" i="1" lang="fr-FR" sz="1400" spc="69" strike="noStrike">
                <a:solidFill>
                  <a:srgbClr val="000000"/>
                </a:solidFill>
                <a:latin typeface="Roboto Cn"/>
              </a:rPr>
              <a:t>igned</a:t>
            </a:r>
            <a:r>
              <a:rPr b="1" i="1" lang="fr-FR" sz="1400" spc="72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49" strike="noStrike">
                <a:solidFill>
                  <a:srgbClr val="000000"/>
                </a:solidFill>
                <a:latin typeface="Roboto Cn"/>
              </a:rPr>
              <a:t>in</a:t>
            </a:r>
            <a:r>
              <a:rPr b="1" i="1" lang="fr-FR" sz="1400" spc="52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69" strike="noStrike">
                <a:solidFill>
                  <a:srgbClr val="000000"/>
                </a:solidFill>
                <a:latin typeface="Roboto Cn"/>
              </a:rPr>
              <a:t>two</a:t>
            </a:r>
            <a:r>
              <a:rPr b="1" i="1" lang="fr-FR" sz="1400" spc="72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69" strike="noStrike">
                <a:solidFill>
                  <a:srgbClr val="000000"/>
                </a:solidFill>
                <a:latin typeface="Roboto Cn"/>
              </a:rPr>
              <a:t>copies</a:t>
            </a:r>
            <a:r>
              <a:rPr b="1" i="1" lang="fr-FR" sz="1400" spc="72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52" strike="noStrike">
                <a:solidFill>
                  <a:srgbClr val="000000"/>
                </a:solidFill>
                <a:latin typeface="Roboto Cn"/>
              </a:rPr>
              <a:t>(participant</a:t>
            </a:r>
            <a:r>
              <a:rPr b="1" i="1" lang="fr-FR" sz="1400" spc="58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72" strike="noStrike">
                <a:solidFill>
                  <a:srgbClr val="000000"/>
                </a:solidFill>
                <a:latin typeface="Roboto Cn"/>
              </a:rPr>
              <a:t>and </a:t>
            </a:r>
            <a:r>
              <a:rPr b="1" i="1" lang="fr-FR" sz="1400" spc="77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52" strike="noStrike">
                <a:solidFill>
                  <a:srgbClr val="000000"/>
                </a:solidFill>
                <a:latin typeface="Roboto Cn"/>
              </a:rPr>
              <a:t>investigator) </a:t>
            </a:r>
            <a:r>
              <a:rPr b="1" i="1" lang="fr-FR" sz="1400" spc="77" strike="noStrike">
                <a:solidFill>
                  <a:srgbClr val="000000"/>
                </a:solidFill>
                <a:latin typeface="Roboto Cn"/>
              </a:rPr>
              <a:t>one </a:t>
            </a:r>
            <a:r>
              <a:rPr b="1" i="1" lang="fr-FR" sz="1400" spc="69" strike="noStrike">
                <a:solidFill>
                  <a:srgbClr val="000000"/>
                </a:solidFill>
                <a:latin typeface="Roboto Cn"/>
              </a:rPr>
              <a:t>copie </a:t>
            </a:r>
            <a:r>
              <a:rPr b="1" i="1" lang="fr-FR" sz="1400" spc="52" strike="noStrike">
                <a:solidFill>
                  <a:srgbClr val="000000"/>
                </a:solidFill>
                <a:latin typeface="Roboto Cn"/>
              </a:rPr>
              <a:t>is </a:t>
            </a:r>
            <a:r>
              <a:rPr b="1" i="1" lang="fr-FR" sz="1400" spc="63" strike="noStrike">
                <a:solidFill>
                  <a:srgbClr val="000000"/>
                </a:solidFill>
                <a:latin typeface="Roboto Cn"/>
              </a:rPr>
              <a:t>given </a:t>
            </a:r>
            <a:r>
              <a:rPr b="1" i="1" lang="fr-FR" sz="1400" spc="43" strike="noStrike">
                <a:solidFill>
                  <a:srgbClr val="000000"/>
                </a:solidFill>
                <a:latin typeface="Roboto Cn"/>
              </a:rPr>
              <a:t>to </a:t>
            </a:r>
            <a:r>
              <a:rPr b="1" i="1" lang="fr-FR" sz="1400" spc="63" strike="noStrike">
                <a:solidFill>
                  <a:srgbClr val="000000"/>
                </a:solidFill>
                <a:latin typeface="Roboto Cn"/>
              </a:rPr>
              <a:t>the </a:t>
            </a:r>
            <a:r>
              <a:rPr b="1" i="1" lang="fr-FR" sz="1400" spc="52" strike="noStrike">
                <a:solidFill>
                  <a:srgbClr val="000000"/>
                </a:solidFill>
                <a:latin typeface="Roboto Cn"/>
              </a:rPr>
              <a:t>participant </a:t>
            </a:r>
            <a:r>
              <a:rPr b="1" i="1" lang="fr-FR" sz="1400" spc="58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72" strike="noStrike">
                <a:solidFill>
                  <a:srgbClr val="000000"/>
                </a:solidFill>
                <a:latin typeface="Roboto Cn"/>
              </a:rPr>
              <a:t>and</a:t>
            </a:r>
            <a:r>
              <a:rPr b="1" i="1" lang="fr-FR" sz="1400" spc="24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63" strike="noStrike">
                <a:solidFill>
                  <a:srgbClr val="000000"/>
                </a:solidFill>
                <a:latin typeface="Roboto Cn"/>
              </a:rPr>
              <a:t>the</a:t>
            </a:r>
            <a:r>
              <a:rPr b="1" i="1" lang="fr-FR" sz="1400" spc="29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63" strike="noStrike">
                <a:solidFill>
                  <a:srgbClr val="000000"/>
                </a:solidFill>
                <a:latin typeface="Roboto Cn"/>
              </a:rPr>
              <a:t>other</a:t>
            </a:r>
            <a:r>
              <a:rPr b="1" i="1" lang="fr-FR" sz="1400" spc="29" strike="noStrike">
                <a:solidFill>
                  <a:srgbClr val="000000"/>
                </a:solidFill>
                <a:latin typeface="Roboto Cn"/>
              </a:rPr>
              <a:t> </a:t>
            </a:r>
            <a:r>
              <a:rPr b="1" i="1" lang="fr-FR" sz="1400" spc="63" strike="noStrike">
                <a:solidFill>
                  <a:srgbClr val="000000"/>
                </a:solidFill>
                <a:latin typeface="Roboto Cn"/>
              </a:rPr>
              <a:t>archived</a:t>
            </a:r>
            <a:endParaRPr b="0" lang="en-GB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0" name="object 2"/>
          <p:cNvGrpSpPr/>
          <p:nvPr/>
        </p:nvGrpSpPr>
        <p:grpSpPr>
          <a:xfrm>
            <a:off x="0" y="1440"/>
            <a:ext cx="9144360" cy="5143680"/>
            <a:chOff x="0" y="1440"/>
            <a:chExt cx="9144360" cy="5143680"/>
          </a:xfrm>
        </p:grpSpPr>
        <p:sp>
          <p:nvSpPr>
            <p:cNvPr id="311" name="object 3"/>
            <p:cNvSpPr/>
            <p:nvPr/>
          </p:nvSpPr>
          <p:spPr>
            <a:xfrm>
              <a:off x="0" y="1440"/>
              <a:ext cx="9144360" cy="5143680"/>
            </a:xfrm>
            <a:custGeom>
              <a:avLst/>
              <a:gdLst/>
              <a:ahLst/>
              <a:rect l="l" t="t" r="r" b="b"/>
              <a:pathLst>
                <a:path w="9144635" h="5144135">
                  <a:moveTo>
                    <a:pt x="876287" y="5143538"/>
                  </a:moveTo>
                  <a:lnTo>
                    <a:pt x="831557" y="5081244"/>
                  </a:lnTo>
                  <a:lnTo>
                    <a:pt x="809371" y="5048669"/>
                  </a:lnTo>
                  <a:lnTo>
                    <a:pt x="787285" y="5015141"/>
                  </a:lnTo>
                  <a:lnTo>
                    <a:pt x="765251" y="4980635"/>
                  </a:lnTo>
                  <a:lnTo>
                    <a:pt x="743280" y="4945177"/>
                  </a:lnTo>
                  <a:lnTo>
                    <a:pt x="721321" y="4908753"/>
                  </a:lnTo>
                  <a:lnTo>
                    <a:pt x="699350" y="4871351"/>
                  </a:lnTo>
                  <a:lnTo>
                    <a:pt x="677367" y="4832959"/>
                  </a:lnTo>
                  <a:lnTo>
                    <a:pt x="655332" y="4793602"/>
                  </a:lnTo>
                  <a:lnTo>
                    <a:pt x="633222" y="4753254"/>
                  </a:lnTo>
                  <a:lnTo>
                    <a:pt x="611022" y="4711916"/>
                  </a:lnTo>
                  <a:lnTo>
                    <a:pt x="588708" y="4669599"/>
                  </a:lnTo>
                  <a:lnTo>
                    <a:pt x="566242" y="4626267"/>
                  </a:lnTo>
                  <a:lnTo>
                    <a:pt x="543610" y="4581944"/>
                  </a:lnTo>
                  <a:lnTo>
                    <a:pt x="520801" y="4536618"/>
                  </a:lnTo>
                  <a:lnTo>
                    <a:pt x="497763" y="4490275"/>
                  </a:lnTo>
                  <a:lnTo>
                    <a:pt x="474510" y="4442917"/>
                  </a:lnTo>
                  <a:lnTo>
                    <a:pt x="450989" y="4394555"/>
                  </a:lnTo>
                  <a:lnTo>
                    <a:pt x="427177" y="4345165"/>
                  </a:lnTo>
                  <a:lnTo>
                    <a:pt x="403072" y="4294746"/>
                  </a:lnTo>
                  <a:lnTo>
                    <a:pt x="378637" y="4243298"/>
                  </a:lnTo>
                  <a:lnTo>
                    <a:pt x="353847" y="4190822"/>
                  </a:lnTo>
                  <a:lnTo>
                    <a:pt x="328688" y="4137317"/>
                  </a:lnTo>
                  <a:lnTo>
                    <a:pt x="303123" y="4082758"/>
                  </a:lnTo>
                  <a:lnTo>
                    <a:pt x="277139" y="4027157"/>
                  </a:lnTo>
                  <a:lnTo>
                    <a:pt x="250723" y="3970515"/>
                  </a:lnTo>
                  <a:lnTo>
                    <a:pt x="223824" y="3912819"/>
                  </a:lnTo>
                  <a:lnTo>
                    <a:pt x="201650" y="3865359"/>
                  </a:lnTo>
                  <a:lnTo>
                    <a:pt x="179832" y="3818610"/>
                  </a:lnTo>
                  <a:lnTo>
                    <a:pt x="158369" y="3772560"/>
                  </a:lnTo>
                  <a:lnTo>
                    <a:pt x="137261" y="3727170"/>
                  </a:lnTo>
                  <a:lnTo>
                    <a:pt x="116509" y="3682466"/>
                  </a:lnTo>
                  <a:lnTo>
                    <a:pt x="96139" y="3638410"/>
                  </a:lnTo>
                  <a:lnTo>
                    <a:pt x="76136" y="3594989"/>
                  </a:lnTo>
                  <a:lnTo>
                    <a:pt x="56515" y="3552202"/>
                  </a:lnTo>
                  <a:lnTo>
                    <a:pt x="37274" y="3510026"/>
                  </a:lnTo>
                  <a:lnTo>
                    <a:pt x="18427" y="3468446"/>
                  </a:lnTo>
                  <a:lnTo>
                    <a:pt x="0" y="3427463"/>
                  </a:lnTo>
                  <a:lnTo>
                    <a:pt x="0" y="5143538"/>
                  </a:lnTo>
                  <a:lnTo>
                    <a:pt x="876287" y="5143538"/>
                  </a:lnTo>
                  <a:close/>
                </a:path>
                <a:path w="9144635" h="5144135">
                  <a:moveTo>
                    <a:pt x="9144076" y="0"/>
                  </a:moveTo>
                  <a:lnTo>
                    <a:pt x="0" y="0"/>
                  </a:lnTo>
                  <a:lnTo>
                    <a:pt x="0" y="1512354"/>
                  </a:lnTo>
                  <a:lnTo>
                    <a:pt x="27622" y="1486954"/>
                  </a:lnTo>
                  <a:lnTo>
                    <a:pt x="56337" y="1461871"/>
                  </a:lnTo>
                  <a:lnTo>
                    <a:pt x="86131" y="1437043"/>
                  </a:lnTo>
                  <a:lnTo>
                    <a:pt x="117017" y="1412481"/>
                  </a:lnTo>
                  <a:lnTo>
                    <a:pt x="148996" y="1388122"/>
                  </a:lnTo>
                  <a:lnTo>
                    <a:pt x="182079" y="1363954"/>
                  </a:lnTo>
                  <a:lnTo>
                    <a:pt x="216255" y="1339938"/>
                  </a:lnTo>
                  <a:lnTo>
                    <a:pt x="251536" y="1316062"/>
                  </a:lnTo>
                  <a:lnTo>
                    <a:pt x="287934" y="1292275"/>
                  </a:lnTo>
                  <a:lnTo>
                    <a:pt x="325462" y="1268564"/>
                  </a:lnTo>
                  <a:lnTo>
                    <a:pt x="364096" y="1244892"/>
                  </a:lnTo>
                  <a:lnTo>
                    <a:pt x="403860" y="1221232"/>
                  </a:lnTo>
                  <a:lnTo>
                    <a:pt x="444766" y="1197559"/>
                  </a:lnTo>
                  <a:lnTo>
                    <a:pt x="486791" y="1173835"/>
                  </a:lnTo>
                  <a:lnTo>
                    <a:pt x="529971" y="1150035"/>
                  </a:lnTo>
                  <a:lnTo>
                    <a:pt x="574294" y="1126121"/>
                  </a:lnTo>
                  <a:lnTo>
                    <a:pt x="619772" y="1102093"/>
                  </a:lnTo>
                  <a:lnTo>
                    <a:pt x="666407" y="1077887"/>
                  </a:lnTo>
                  <a:lnTo>
                    <a:pt x="714209" y="1053490"/>
                  </a:lnTo>
                  <a:lnTo>
                    <a:pt x="763168" y="1028877"/>
                  </a:lnTo>
                  <a:lnTo>
                    <a:pt x="813308" y="1004011"/>
                  </a:lnTo>
                  <a:lnTo>
                    <a:pt x="864616" y="978865"/>
                  </a:lnTo>
                  <a:lnTo>
                    <a:pt x="917117" y="953414"/>
                  </a:lnTo>
                  <a:lnTo>
                    <a:pt x="970800" y="927620"/>
                  </a:lnTo>
                  <a:lnTo>
                    <a:pt x="1025664" y="901458"/>
                  </a:lnTo>
                  <a:lnTo>
                    <a:pt x="1081735" y="874903"/>
                  </a:lnTo>
                  <a:lnTo>
                    <a:pt x="1139012" y="847915"/>
                  </a:lnTo>
                  <a:lnTo>
                    <a:pt x="1197495" y="820483"/>
                  </a:lnTo>
                  <a:lnTo>
                    <a:pt x="1257185" y="792556"/>
                  </a:lnTo>
                  <a:lnTo>
                    <a:pt x="1318094" y="764120"/>
                  </a:lnTo>
                  <a:lnTo>
                    <a:pt x="1380223" y="735152"/>
                  </a:lnTo>
                  <a:lnTo>
                    <a:pt x="1445793" y="704570"/>
                  </a:lnTo>
                  <a:lnTo>
                    <a:pt x="1510030" y="674649"/>
                  </a:lnTo>
                  <a:lnTo>
                    <a:pt x="1572958" y="645401"/>
                  </a:lnTo>
                  <a:lnTo>
                    <a:pt x="1634617" y="616839"/>
                  </a:lnTo>
                  <a:lnTo>
                    <a:pt x="1695018" y="588987"/>
                  </a:lnTo>
                  <a:lnTo>
                    <a:pt x="1754212" y="561860"/>
                  </a:lnTo>
                  <a:lnTo>
                    <a:pt x="1812213" y="535482"/>
                  </a:lnTo>
                  <a:lnTo>
                    <a:pt x="1869059" y="509866"/>
                  </a:lnTo>
                  <a:lnTo>
                    <a:pt x="1924773" y="485025"/>
                  </a:lnTo>
                  <a:lnTo>
                    <a:pt x="1979396" y="460984"/>
                  </a:lnTo>
                  <a:lnTo>
                    <a:pt x="2032952" y="437756"/>
                  </a:lnTo>
                  <a:lnTo>
                    <a:pt x="2085479" y="415366"/>
                  </a:lnTo>
                  <a:lnTo>
                    <a:pt x="2136991" y="393814"/>
                  </a:lnTo>
                  <a:lnTo>
                    <a:pt x="2187524" y="373138"/>
                  </a:lnTo>
                  <a:lnTo>
                    <a:pt x="2237105" y="353352"/>
                  </a:lnTo>
                  <a:lnTo>
                    <a:pt x="2285784" y="334454"/>
                  </a:lnTo>
                  <a:lnTo>
                    <a:pt x="2333561" y="316484"/>
                  </a:lnTo>
                  <a:lnTo>
                    <a:pt x="2380500" y="299453"/>
                  </a:lnTo>
                  <a:lnTo>
                    <a:pt x="2426601" y="283375"/>
                  </a:lnTo>
                  <a:lnTo>
                    <a:pt x="2471902" y="268274"/>
                  </a:lnTo>
                  <a:lnTo>
                    <a:pt x="2516441" y="254152"/>
                  </a:lnTo>
                  <a:lnTo>
                    <a:pt x="2560256" y="241046"/>
                  </a:lnTo>
                  <a:lnTo>
                    <a:pt x="2603347" y="228968"/>
                  </a:lnTo>
                  <a:lnTo>
                    <a:pt x="2645778" y="217932"/>
                  </a:lnTo>
                  <a:lnTo>
                    <a:pt x="2687548" y="207962"/>
                  </a:lnTo>
                  <a:lnTo>
                    <a:pt x="2728722" y="199059"/>
                  </a:lnTo>
                  <a:lnTo>
                    <a:pt x="2769298" y="191262"/>
                  </a:lnTo>
                  <a:lnTo>
                    <a:pt x="2809316" y="184581"/>
                  </a:lnTo>
                  <a:lnTo>
                    <a:pt x="2848813" y="179019"/>
                  </a:lnTo>
                  <a:lnTo>
                    <a:pt x="2887815" y="174612"/>
                  </a:lnTo>
                  <a:lnTo>
                    <a:pt x="2926346" y="171373"/>
                  </a:lnTo>
                  <a:lnTo>
                    <a:pt x="2964446" y="169329"/>
                  </a:lnTo>
                  <a:lnTo>
                    <a:pt x="3002140" y="168478"/>
                  </a:lnTo>
                  <a:lnTo>
                    <a:pt x="3039465" y="168833"/>
                  </a:lnTo>
                  <a:lnTo>
                    <a:pt x="3113100" y="173304"/>
                  </a:lnTo>
                  <a:lnTo>
                    <a:pt x="3185604" y="182854"/>
                  </a:lnTo>
                  <a:lnTo>
                    <a:pt x="3257194" y="197650"/>
                  </a:lnTo>
                  <a:lnTo>
                    <a:pt x="3328136" y="217805"/>
                  </a:lnTo>
                  <a:lnTo>
                    <a:pt x="3398278" y="243332"/>
                  </a:lnTo>
                  <a:lnTo>
                    <a:pt x="3465576" y="273494"/>
                  </a:lnTo>
                  <a:lnTo>
                    <a:pt x="3529927" y="308190"/>
                  </a:lnTo>
                  <a:lnTo>
                    <a:pt x="3591610" y="347472"/>
                  </a:lnTo>
                  <a:lnTo>
                    <a:pt x="3650881" y="391388"/>
                  </a:lnTo>
                  <a:lnTo>
                    <a:pt x="3708031" y="439978"/>
                  </a:lnTo>
                  <a:lnTo>
                    <a:pt x="3735895" y="466051"/>
                  </a:lnTo>
                  <a:lnTo>
                    <a:pt x="3763327" y="493306"/>
                  </a:lnTo>
                  <a:lnTo>
                    <a:pt x="3790365" y="521754"/>
                  </a:lnTo>
                  <a:lnTo>
                    <a:pt x="3817048" y="551395"/>
                  </a:lnTo>
                  <a:lnTo>
                    <a:pt x="3843413" y="582244"/>
                  </a:lnTo>
                  <a:lnTo>
                    <a:pt x="3869474" y="614311"/>
                  </a:lnTo>
                  <a:lnTo>
                    <a:pt x="3895280" y="647585"/>
                  </a:lnTo>
                  <a:lnTo>
                    <a:pt x="3920871" y="682078"/>
                  </a:lnTo>
                  <a:lnTo>
                    <a:pt x="3946271" y="717804"/>
                  </a:lnTo>
                  <a:lnTo>
                    <a:pt x="3971518" y="754761"/>
                  </a:lnTo>
                  <a:lnTo>
                    <a:pt x="3996639" y="792962"/>
                  </a:lnTo>
                  <a:lnTo>
                    <a:pt x="4021683" y="832408"/>
                  </a:lnTo>
                  <a:lnTo>
                    <a:pt x="4046677" y="873099"/>
                  </a:lnTo>
                  <a:lnTo>
                    <a:pt x="4071658" y="915060"/>
                  </a:lnTo>
                  <a:lnTo>
                    <a:pt x="4096651" y="958265"/>
                  </a:lnTo>
                  <a:lnTo>
                    <a:pt x="4121708" y="1002753"/>
                  </a:lnTo>
                  <a:lnTo>
                    <a:pt x="4146842" y="1048512"/>
                  </a:lnTo>
                  <a:lnTo>
                    <a:pt x="4172102" y="1095552"/>
                  </a:lnTo>
                  <a:lnTo>
                    <a:pt x="4197515" y="1143876"/>
                  </a:lnTo>
                  <a:lnTo>
                    <a:pt x="4223118" y="1193482"/>
                  </a:lnTo>
                  <a:lnTo>
                    <a:pt x="4248950" y="1244396"/>
                  </a:lnTo>
                  <a:lnTo>
                    <a:pt x="4275036" y="1296619"/>
                  </a:lnTo>
                  <a:lnTo>
                    <a:pt x="4301414" y="1350137"/>
                  </a:lnTo>
                  <a:lnTo>
                    <a:pt x="4328122" y="1404975"/>
                  </a:lnTo>
                  <a:lnTo>
                    <a:pt x="4355198" y="1461135"/>
                  </a:lnTo>
                  <a:lnTo>
                    <a:pt x="4382668" y="1518627"/>
                  </a:lnTo>
                  <a:lnTo>
                    <a:pt x="4410570" y="1577441"/>
                  </a:lnTo>
                  <a:lnTo>
                    <a:pt x="4438942" y="1637601"/>
                  </a:lnTo>
                  <a:lnTo>
                    <a:pt x="4467796" y="1699107"/>
                  </a:lnTo>
                  <a:lnTo>
                    <a:pt x="4497197" y="1761959"/>
                  </a:lnTo>
                  <a:lnTo>
                    <a:pt x="4527169" y="1826171"/>
                  </a:lnTo>
                  <a:lnTo>
                    <a:pt x="4557738" y="1891741"/>
                  </a:lnTo>
                  <a:lnTo>
                    <a:pt x="4588307" y="1957311"/>
                  </a:lnTo>
                  <a:lnTo>
                    <a:pt x="4618215" y="2021547"/>
                  </a:lnTo>
                  <a:lnTo>
                    <a:pt x="4647450" y="2084476"/>
                  </a:lnTo>
                  <a:lnTo>
                    <a:pt x="4676000" y="2146122"/>
                  </a:lnTo>
                  <a:lnTo>
                    <a:pt x="4703838" y="2206523"/>
                  </a:lnTo>
                  <a:lnTo>
                    <a:pt x="4730953" y="2265718"/>
                  </a:lnTo>
                  <a:lnTo>
                    <a:pt x="4757318" y="2323719"/>
                  </a:lnTo>
                  <a:lnTo>
                    <a:pt x="4782934" y="2380564"/>
                  </a:lnTo>
                  <a:lnTo>
                    <a:pt x="4807763" y="2436279"/>
                  </a:lnTo>
                  <a:lnTo>
                    <a:pt x="4831804" y="2490901"/>
                  </a:lnTo>
                  <a:lnTo>
                    <a:pt x="4855032" y="2544457"/>
                  </a:lnTo>
                  <a:lnTo>
                    <a:pt x="4877422" y="2596972"/>
                  </a:lnTo>
                  <a:lnTo>
                    <a:pt x="4898961" y="2648483"/>
                  </a:lnTo>
                  <a:lnTo>
                    <a:pt x="4919650" y="2699016"/>
                  </a:lnTo>
                  <a:lnTo>
                    <a:pt x="4939436" y="2748597"/>
                  </a:lnTo>
                  <a:lnTo>
                    <a:pt x="4958334" y="2797276"/>
                  </a:lnTo>
                  <a:lnTo>
                    <a:pt x="4976304" y="2845054"/>
                  </a:lnTo>
                  <a:lnTo>
                    <a:pt x="4993335" y="2891993"/>
                  </a:lnTo>
                  <a:lnTo>
                    <a:pt x="5009413" y="2938094"/>
                  </a:lnTo>
                  <a:lnTo>
                    <a:pt x="5024526" y="2983395"/>
                  </a:lnTo>
                  <a:lnTo>
                    <a:pt x="5038649" y="3027946"/>
                  </a:lnTo>
                  <a:lnTo>
                    <a:pt x="5051755" y="3071749"/>
                  </a:lnTo>
                  <a:lnTo>
                    <a:pt x="5063833" y="3114840"/>
                  </a:lnTo>
                  <a:lnTo>
                    <a:pt x="5074882" y="3157270"/>
                  </a:lnTo>
                  <a:lnTo>
                    <a:pt x="5084864" y="3199053"/>
                  </a:lnTo>
                  <a:lnTo>
                    <a:pt x="5093767" y="3240214"/>
                  </a:lnTo>
                  <a:lnTo>
                    <a:pt x="5101564" y="3280791"/>
                  </a:lnTo>
                  <a:lnTo>
                    <a:pt x="5108257" y="3320808"/>
                  </a:lnTo>
                  <a:lnTo>
                    <a:pt x="5113820" y="3360305"/>
                  </a:lnTo>
                  <a:lnTo>
                    <a:pt x="5118227" y="3399307"/>
                  </a:lnTo>
                  <a:lnTo>
                    <a:pt x="5121478" y="3437839"/>
                  </a:lnTo>
                  <a:lnTo>
                    <a:pt x="5123535" y="3475939"/>
                  </a:lnTo>
                  <a:lnTo>
                    <a:pt x="5124386" y="3513632"/>
                  </a:lnTo>
                  <a:lnTo>
                    <a:pt x="5124031" y="3550958"/>
                  </a:lnTo>
                  <a:lnTo>
                    <a:pt x="5119573" y="3624592"/>
                  </a:lnTo>
                  <a:lnTo>
                    <a:pt x="5110023" y="3697084"/>
                  </a:lnTo>
                  <a:lnTo>
                    <a:pt x="5095240" y="3768674"/>
                  </a:lnTo>
                  <a:lnTo>
                    <a:pt x="5075085" y="3839616"/>
                  </a:lnTo>
                  <a:lnTo>
                    <a:pt x="5049558" y="3909745"/>
                  </a:lnTo>
                  <a:lnTo>
                    <a:pt x="5019408" y="3977043"/>
                  </a:lnTo>
                  <a:lnTo>
                    <a:pt x="4984699" y="4041394"/>
                  </a:lnTo>
                  <a:lnTo>
                    <a:pt x="4945418" y="4103065"/>
                  </a:lnTo>
                  <a:lnTo>
                    <a:pt x="4901514" y="4162336"/>
                  </a:lnTo>
                  <a:lnTo>
                    <a:pt x="4852911" y="4219486"/>
                  </a:lnTo>
                  <a:lnTo>
                    <a:pt x="4826851" y="4247350"/>
                  </a:lnTo>
                  <a:lnTo>
                    <a:pt x="4799596" y="4274794"/>
                  </a:lnTo>
                  <a:lnTo>
                    <a:pt x="4771148" y="4301833"/>
                  </a:lnTo>
                  <a:lnTo>
                    <a:pt x="4741507" y="4328515"/>
                  </a:lnTo>
                  <a:lnTo>
                    <a:pt x="4710658" y="4354881"/>
                  </a:lnTo>
                  <a:lnTo>
                    <a:pt x="4678604" y="4380954"/>
                  </a:lnTo>
                  <a:lnTo>
                    <a:pt x="4645330" y="4406760"/>
                  </a:lnTo>
                  <a:lnTo>
                    <a:pt x="4610836" y="4432351"/>
                  </a:lnTo>
                  <a:lnTo>
                    <a:pt x="4575111" y="4457751"/>
                  </a:lnTo>
                  <a:lnTo>
                    <a:pt x="4538154" y="4483011"/>
                  </a:lnTo>
                  <a:lnTo>
                    <a:pt x="4499953" y="4508144"/>
                  </a:lnTo>
                  <a:lnTo>
                    <a:pt x="4460506" y="4533189"/>
                  </a:lnTo>
                  <a:lnTo>
                    <a:pt x="4419816" y="4558182"/>
                  </a:lnTo>
                  <a:lnTo>
                    <a:pt x="4377868" y="4583176"/>
                  </a:lnTo>
                  <a:lnTo>
                    <a:pt x="4334649" y="4608169"/>
                  </a:lnTo>
                  <a:lnTo>
                    <a:pt x="4290174" y="4633226"/>
                  </a:lnTo>
                  <a:lnTo>
                    <a:pt x="4244416" y="4658372"/>
                  </a:lnTo>
                  <a:lnTo>
                    <a:pt x="4197375" y="4683633"/>
                  </a:lnTo>
                  <a:lnTo>
                    <a:pt x="4149052" y="4709058"/>
                  </a:lnTo>
                  <a:lnTo>
                    <a:pt x="4099445" y="4734674"/>
                  </a:lnTo>
                  <a:lnTo>
                    <a:pt x="4048531" y="4760506"/>
                  </a:lnTo>
                  <a:lnTo>
                    <a:pt x="3996321" y="4786604"/>
                  </a:lnTo>
                  <a:lnTo>
                    <a:pt x="3942791" y="4812995"/>
                  </a:lnTo>
                  <a:lnTo>
                    <a:pt x="3887952" y="4839716"/>
                  </a:lnTo>
                  <a:lnTo>
                    <a:pt x="3831793" y="4866792"/>
                  </a:lnTo>
                  <a:lnTo>
                    <a:pt x="3774313" y="4894275"/>
                  </a:lnTo>
                  <a:lnTo>
                    <a:pt x="3715486" y="4922177"/>
                  </a:lnTo>
                  <a:lnTo>
                    <a:pt x="3655339" y="4950561"/>
                  </a:lnTo>
                  <a:lnTo>
                    <a:pt x="3593833" y="4979428"/>
                  </a:lnTo>
                  <a:lnTo>
                    <a:pt x="3530981" y="5008842"/>
                  </a:lnTo>
                  <a:lnTo>
                    <a:pt x="3466769" y="5038814"/>
                  </a:lnTo>
                  <a:lnTo>
                    <a:pt x="3401199" y="5069395"/>
                  </a:lnTo>
                  <a:lnTo>
                    <a:pt x="3242132" y="5143538"/>
                  </a:lnTo>
                  <a:lnTo>
                    <a:pt x="9144076" y="5143538"/>
                  </a:lnTo>
                  <a:lnTo>
                    <a:pt x="914407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312" name="object 4" descr=""/>
            <p:cNvPicPr/>
            <p:nvPr/>
          </p:nvPicPr>
          <p:blipFill>
            <a:blip r:embed="rId1"/>
            <a:stretch/>
          </p:blipFill>
          <p:spPr>
            <a:xfrm>
              <a:off x="24840" y="24840"/>
              <a:ext cx="1035360" cy="71964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313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2400" spc="-21" strike="noStrike">
                <a:solidFill>
                  <a:srgbClr val="2e363d"/>
                </a:solidFill>
                <a:latin typeface="Roboto"/>
                <a:ea typeface="Roboto"/>
              </a:rPr>
              <a:t>Day care hospital</a:t>
            </a:r>
            <a:r>
              <a:rPr b="1" lang="fr-FR" sz="2400" spc="-32" strike="noStrike">
                <a:solidFill>
                  <a:srgbClr val="2e363d"/>
                </a:solidFill>
                <a:latin typeface="Roboto"/>
                <a:ea typeface="Roboto"/>
              </a:rPr>
              <a:t> study</a:t>
            </a:r>
            <a:br>
              <a:rPr sz="2400"/>
            </a:br>
            <a:r>
              <a:rPr b="1" lang="fr-FR" sz="2400" spc="-1" strike="noStrike">
                <a:solidFill>
                  <a:srgbClr val="2e363d"/>
                </a:solidFill>
                <a:latin typeface="Roboto"/>
                <a:ea typeface="Roboto"/>
              </a:rPr>
              <a:t>Real life environnement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1" lang="fr-FR" sz="2400" spc="-1" strike="noStrike">
                <a:solidFill>
                  <a:srgbClr val="2e363d"/>
                </a:solidFill>
                <a:latin typeface="Roboto"/>
                <a:ea typeface="Roboto"/>
              </a:rPr>
              <a:t>Objectives &amp;</a:t>
            </a:r>
            <a:br>
              <a:rPr sz="2400"/>
            </a:br>
            <a:r>
              <a:rPr b="1" lang="fr-FR" sz="2400" spc="-1" strike="noStrike">
                <a:solidFill>
                  <a:srgbClr val="2e363d"/>
                </a:solidFill>
                <a:latin typeface="Roboto"/>
                <a:ea typeface="Roboto"/>
              </a:rPr>
              <a:t>outcomes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4" name="Google Shape;225;g288b524fe83_0_2"/>
          <p:cNvSpPr/>
          <p:nvPr/>
        </p:nvSpPr>
        <p:spPr>
          <a:xfrm>
            <a:off x="3934080" y="137160"/>
            <a:ext cx="2009160" cy="2951280"/>
          </a:xfrm>
          <a:prstGeom prst="roundRect">
            <a:avLst>
              <a:gd name="adj" fmla="val 9513"/>
            </a:avLst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15" name="PlaceHolder 2"/>
          <p:cNvSpPr>
            <a:spLocks noGrp="1"/>
          </p:cNvSpPr>
          <p:nvPr>
            <p:ph/>
          </p:nvPr>
        </p:nvSpPr>
        <p:spPr>
          <a:xfrm>
            <a:off x="3200400" y="3224160"/>
            <a:ext cx="5486040" cy="29055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298440" indent="-285840">
              <a:lnSpc>
                <a:spcPct val="100000"/>
              </a:lnSpc>
              <a:spcBef>
                <a:spcPts val="99"/>
              </a:spcBef>
              <a:buClr>
                <a:srgbClr val="2e363d"/>
              </a:buClr>
              <a:buFont typeface="StarSymbol"/>
              <a:buChar char="-"/>
            </a:pPr>
            <a:r>
              <a:rPr b="0" lang="en-US" sz="1800" spc="-26" strike="noStrike">
                <a:solidFill>
                  <a:srgbClr val="2e363d"/>
                </a:solidFill>
                <a:latin typeface="Roboto"/>
                <a:ea typeface="Roboto"/>
              </a:rPr>
              <a:t>Understan</a:t>
            </a:r>
            <a:r>
              <a:rPr b="0" lang="en-US" sz="1800" spc="-21" strike="noStrike">
                <a:solidFill>
                  <a:srgbClr val="2e363d"/>
                </a:solidFill>
                <a:latin typeface="Roboto"/>
                <a:ea typeface="Roboto"/>
              </a:rPr>
              <a:t>d</a:t>
            </a:r>
            <a:r>
              <a:rPr b="0" lang="en-US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21" strike="noStrike">
                <a:solidFill>
                  <a:srgbClr val="2e363d"/>
                </a:solidFill>
                <a:latin typeface="Roboto"/>
                <a:ea typeface="Roboto"/>
              </a:rPr>
              <a:t>th</a:t>
            </a:r>
            <a:r>
              <a:rPr b="0" lang="en-US" sz="1800" spc="-15" strike="noStrike">
                <a:solidFill>
                  <a:srgbClr val="2e363d"/>
                </a:solidFill>
                <a:latin typeface="Roboto"/>
                <a:ea typeface="Roboto"/>
              </a:rPr>
              <a:t>e</a:t>
            </a:r>
            <a:r>
              <a:rPr b="0" lang="en-US" sz="1800" spc="18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7" strike="noStrike">
                <a:solidFill>
                  <a:srgbClr val="2e363d"/>
                </a:solidFill>
                <a:latin typeface="Roboto"/>
                <a:ea typeface="Roboto"/>
              </a:rPr>
              <a:t>determinant</a:t>
            </a:r>
            <a:r>
              <a:rPr b="0" lang="en-US" sz="1800" spc="-1" strike="noStrike">
                <a:solidFill>
                  <a:srgbClr val="2e363d"/>
                </a:solidFill>
                <a:latin typeface="Roboto"/>
                <a:ea typeface="Roboto"/>
              </a:rPr>
              <a:t>s</a:t>
            </a:r>
            <a:r>
              <a:rPr b="0" lang="en-US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4" strike="noStrike">
                <a:solidFill>
                  <a:srgbClr val="2e363d"/>
                </a:solidFill>
                <a:latin typeface="Roboto"/>
                <a:ea typeface="Roboto"/>
              </a:rPr>
              <a:t>of</a:t>
            </a:r>
            <a:r>
              <a:rPr b="0" lang="en-US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1" strike="noStrike">
                <a:solidFill>
                  <a:srgbClr val="2e363d"/>
                </a:solidFill>
                <a:latin typeface="Roboto"/>
                <a:ea typeface="Roboto"/>
              </a:rPr>
              <a:t>acceptanc</a:t>
            </a:r>
            <a:r>
              <a:rPr b="0" lang="en-US" sz="1800" spc="4" strike="noStrike">
                <a:solidFill>
                  <a:srgbClr val="2e363d"/>
                </a:solidFill>
                <a:latin typeface="Roboto"/>
                <a:ea typeface="Roboto"/>
              </a:rPr>
              <a:t>e</a:t>
            </a:r>
            <a:r>
              <a:rPr b="0" lang="en-US" sz="1800" spc="18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12" strike="noStrike">
                <a:solidFill>
                  <a:srgbClr val="2e363d"/>
                </a:solidFill>
                <a:latin typeface="Roboto"/>
                <a:ea typeface="Roboto"/>
              </a:rPr>
              <a:t>o</a:t>
            </a:r>
            <a:r>
              <a:rPr b="0" lang="en-US" sz="1800" spc="9" strike="noStrike">
                <a:solidFill>
                  <a:srgbClr val="2e363d"/>
                </a:solidFill>
                <a:latin typeface="Roboto"/>
                <a:ea typeface="Roboto"/>
              </a:rPr>
              <a:t>f</a:t>
            </a:r>
            <a:r>
              <a:rPr b="0" lang="en-US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15" strike="noStrike">
                <a:solidFill>
                  <a:srgbClr val="2e363d"/>
                </a:solidFill>
                <a:latin typeface="Roboto"/>
                <a:ea typeface="Roboto"/>
              </a:rPr>
              <a:t>social  </a:t>
            </a:r>
            <a:r>
              <a:rPr b="0" lang="en-US" sz="1800" spc="-21" strike="noStrike">
                <a:solidFill>
                  <a:srgbClr val="2e363d"/>
                </a:solidFill>
                <a:latin typeface="Roboto"/>
                <a:ea typeface="Roboto"/>
              </a:rPr>
              <a:t>robots</a:t>
            </a:r>
            <a:r>
              <a:rPr b="0" lang="en-US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41" strike="noStrike">
                <a:solidFill>
                  <a:srgbClr val="2e363d"/>
                </a:solidFill>
                <a:latin typeface="Roboto"/>
                <a:ea typeface="Roboto"/>
              </a:rPr>
              <a:t>by</a:t>
            </a:r>
            <a:r>
              <a:rPr b="0" lang="en-US" sz="1800" spc="-12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21" strike="noStrike">
                <a:solidFill>
                  <a:srgbClr val="2e363d"/>
                </a:solidFill>
                <a:latin typeface="Roboto"/>
                <a:ea typeface="Roboto"/>
              </a:rPr>
              <a:t>users</a:t>
            </a:r>
            <a:r>
              <a:rPr b="0" lang="en-US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32" strike="noStrike">
                <a:solidFill>
                  <a:srgbClr val="2e363d"/>
                </a:solidFill>
                <a:latin typeface="Roboto"/>
                <a:ea typeface="Roboto"/>
              </a:rPr>
              <a:t>in</a:t>
            </a:r>
            <a:r>
              <a:rPr b="0" lang="en-US" sz="1800" spc="-12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15" strike="noStrike">
                <a:solidFill>
                  <a:srgbClr val="2e363d"/>
                </a:solidFill>
                <a:latin typeface="Roboto"/>
                <a:ea typeface="Roboto"/>
              </a:rPr>
              <a:t>a</a:t>
            </a:r>
            <a:r>
              <a:rPr b="0" lang="en-US" sz="1800" spc="12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52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  <a:ea typeface="Roboto"/>
              </a:rPr>
              <a:t>real-life</a:t>
            </a:r>
            <a:r>
              <a:rPr b="0" lang="en-US" sz="1800" spc="-12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  <a:ea typeface="Roboto"/>
              </a:rPr>
              <a:t> </a:t>
            </a:r>
            <a:r>
              <a:rPr b="0" lang="en-US" sz="1800" spc="-21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  <a:ea typeface="Roboto"/>
              </a:rPr>
              <a:t>hospital</a:t>
            </a:r>
            <a:r>
              <a:rPr b="0" lang="en-US" sz="1800" spc="-12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  <a:ea typeface="Roboto"/>
              </a:rPr>
              <a:t> </a:t>
            </a:r>
            <a:r>
              <a:rPr b="0" lang="en-US" sz="1800" spc="-21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  <a:ea typeface="Roboto"/>
              </a:rPr>
              <a:t>setting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298440" indent="-285840">
              <a:lnSpc>
                <a:spcPct val="100000"/>
              </a:lnSpc>
              <a:spcBef>
                <a:spcPts val="99"/>
              </a:spcBef>
              <a:buClr>
                <a:srgbClr val="2e363d"/>
              </a:buClr>
              <a:buFont typeface="StarSymbol"/>
              <a:buChar char="-"/>
            </a:pPr>
            <a:r>
              <a:rPr b="0" lang="fr-FR" sz="1800" spc="-316" strike="noStrike">
                <a:solidFill>
                  <a:srgbClr val="2e363d"/>
                </a:solidFill>
                <a:latin typeface="Roboto"/>
                <a:ea typeface="Roboto"/>
              </a:rPr>
              <a:t>T</a:t>
            </a:r>
            <a:r>
              <a:rPr b="1" lang="fr-FR" sz="1800" spc="-1" strike="noStrike">
                <a:solidFill>
                  <a:srgbClr val="2e363d"/>
                </a:solidFill>
                <a:latin typeface="Roboto"/>
                <a:ea typeface="Roboto"/>
              </a:rPr>
              <a:t>est </a:t>
            </a:r>
            <a:r>
              <a:rPr b="1" lang="fr-FR" sz="1800" spc="-15" strike="noStrike">
                <a:solidFill>
                  <a:srgbClr val="2e363d"/>
                </a:solidFill>
                <a:latin typeface="Roboto"/>
                <a:ea typeface="Roboto"/>
              </a:rPr>
              <a:t>with </a:t>
            </a:r>
            <a:r>
              <a:rPr b="1" lang="fr-FR" sz="1800" spc="4" strike="noStrike">
                <a:solidFill>
                  <a:srgbClr val="2e363d"/>
                </a:solidFill>
                <a:latin typeface="Roboto"/>
                <a:ea typeface="Roboto"/>
              </a:rPr>
              <a:t>older </a:t>
            </a:r>
            <a:r>
              <a:rPr b="1" lang="fr-FR" sz="1800" spc="-15" strike="noStrike">
                <a:solidFill>
                  <a:srgbClr val="2e363d"/>
                </a:solidFill>
                <a:latin typeface="Roboto"/>
                <a:ea typeface="Roboto"/>
              </a:rPr>
              <a:t>adults </a:t>
            </a:r>
            <a:r>
              <a:rPr b="1" lang="fr-FR" sz="1800" spc="-12" strike="noStrike">
                <a:solidFill>
                  <a:srgbClr val="2e363d"/>
                </a:solidFill>
                <a:latin typeface="Roboto"/>
                <a:ea typeface="Roboto"/>
              </a:rPr>
              <a:t>and </a:t>
            </a:r>
            <a:r>
              <a:rPr b="1" lang="fr-FR" sz="1800" spc="-7" strike="noStrike">
                <a:solidFill>
                  <a:srgbClr val="2e363d"/>
                </a:solidFill>
                <a:latin typeface="Roboto"/>
                <a:ea typeface="Roboto"/>
              </a:rPr>
              <a:t>professionals </a:t>
            </a:r>
            <a:r>
              <a:rPr b="0" lang="fr-FR" sz="1800" spc="-21" strike="noStrike">
                <a:solidFill>
                  <a:srgbClr val="2e363d"/>
                </a:solidFill>
                <a:latin typeface="Roboto"/>
                <a:ea typeface="Roboto"/>
              </a:rPr>
              <a:t>the </a:t>
            </a:r>
            <a:r>
              <a:rPr b="0" lang="fr-FR" sz="1800" spc="-41" strike="noStrike">
                <a:solidFill>
                  <a:srgbClr val="2e363d"/>
                </a:solidFill>
                <a:latin typeface="Roboto"/>
                <a:ea typeface="Roboto"/>
              </a:rPr>
              <a:t>robot's </a:t>
            </a:r>
            <a:r>
              <a:rPr b="0" lang="fr-FR" sz="1800" spc="-435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fr-FR" sz="1800" spc="-21" strike="noStrike">
                <a:solidFill>
                  <a:srgbClr val="2e363d"/>
                </a:solidFill>
                <a:latin typeface="Roboto"/>
                <a:ea typeface="Roboto"/>
              </a:rPr>
              <a:t>functionalities</a:t>
            </a:r>
            <a:r>
              <a:rPr b="0" lang="fr-FR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fr-FR" sz="1800" spc="-21" strike="noStrike">
                <a:solidFill>
                  <a:srgbClr val="2e363d"/>
                </a:solidFill>
                <a:latin typeface="Roboto"/>
                <a:ea typeface="Roboto"/>
              </a:rPr>
              <a:t>and</a:t>
            </a:r>
            <a:r>
              <a:rPr b="0" lang="fr-FR" sz="1800" spc="-12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fr-FR" sz="1800" spc="-21" strike="noStrike">
                <a:solidFill>
                  <a:srgbClr val="2e363d"/>
                </a:solidFill>
                <a:latin typeface="Roboto"/>
                <a:ea typeface="Roboto"/>
              </a:rPr>
              <a:t>the</a:t>
            </a:r>
            <a:r>
              <a:rPr b="0" lang="fr-FR" sz="1800" spc="-12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fr-FR" sz="1800" spc="-15" strike="noStrike">
                <a:solidFill>
                  <a:srgbClr val="2e363d"/>
                </a:solidFill>
                <a:latin typeface="Roboto"/>
                <a:ea typeface="Roboto"/>
              </a:rPr>
              <a:t>scenarios</a:t>
            </a:r>
            <a:r>
              <a:rPr b="0" lang="fr-FR" sz="1800" spc="-1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fr-FR" sz="1800" spc="-21" strike="noStrike">
                <a:solidFill>
                  <a:srgbClr val="2e363d"/>
                </a:solidFill>
                <a:latin typeface="Roboto"/>
                <a:ea typeface="Roboto"/>
              </a:rPr>
              <a:t>planned</a:t>
            </a:r>
            <a:r>
              <a:rPr b="0" lang="fr-FR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fr-FR" sz="1800" spc="-1" strike="noStrike">
                <a:solidFill>
                  <a:srgbClr val="2e363d"/>
                </a:solidFill>
                <a:latin typeface="Roboto"/>
                <a:ea typeface="Roboto"/>
              </a:rPr>
              <a:t>for</a:t>
            </a:r>
            <a:r>
              <a:rPr b="0" lang="fr-FR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fr-FR" sz="1800" spc="-21" strike="noStrike">
                <a:solidFill>
                  <a:srgbClr val="2e363d"/>
                </a:solidFill>
                <a:latin typeface="Roboto"/>
                <a:ea typeface="Roboto"/>
              </a:rPr>
              <a:t>its</a:t>
            </a:r>
            <a:r>
              <a:rPr b="0" lang="fr-FR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fr-FR" sz="1800" spc="-21" strike="noStrike">
                <a:solidFill>
                  <a:srgbClr val="2e363d"/>
                </a:solidFill>
                <a:latin typeface="Roboto"/>
                <a:ea typeface="Roboto"/>
              </a:rPr>
              <a:t>future </a:t>
            </a:r>
            <a:r>
              <a:rPr b="0" lang="fr-FR" sz="1800" spc="-15" strike="noStrike">
                <a:solidFill>
                  <a:srgbClr val="2e363d"/>
                </a:solidFill>
                <a:latin typeface="Roboto"/>
                <a:ea typeface="Roboto"/>
              </a:rPr>
              <a:t> implementation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101520" algn="ctr">
              <a:lnSpc>
                <a:spcPct val="100000"/>
              </a:lnSpc>
              <a:spcBef>
                <a:spcPts val="300"/>
              </a:spcBef>
              <a:buNone/>
              <a:tabLst>
                <a:tab algn="l" pos="0"/>
              </a:tabLst>
            </a:pPr>
            <a:r>
              <a:rPr b="0" i="1" lang="fr-FR" sz="1800" spc="-1" strike="noStrike">
                <a:solidFill>
                  <a:srgbClr val="a64d78"/>
                </a:solidFill>
                <a:latin typeface="Arial"/>
                <a:ea typeface="Roboto"/>
              </a:rPr>
              <a:t>→</a:t>
            </a:r>
            <a:r>
              <a:rPr b="0" i="1" lang="fr-FR" sz="1800" spc="-66" strike="noStrike">
                <a:solidFill>
                  <a:srgbClr val="a64d78"/>
                </a:solidFill>
                <a:latin typeface="Arial"/>
                <a:ea typeface="Roboto"/>
              </a:rPr>
              <a:t> </a:t>
            </a:r>
            <a:r>
              <a:rPr b="1" i="1" lang="fr-FR" sz="1800" spc="63" strike="noStrike">
                <a:solidFill>
                  <a:srgbClr val="a64d78"/>
                </a:solidFill>
                <a:latin typeface="Roboto Cn"/>
                <a:ea typeface="Roboto"/>
              </a:rPr>
              <a:t>validation</a:t>
            </a:r>
            <a:r>
              <a:rPr b="1" i="1" lang="fr-FR" sz="1800" spc="32" strike="noStrike">
                <a:solidFill>
                  <a:srgbClr val="a64d78"/>
                </a:solidFill>
                <a:latin typeface="Roboto Cn"/>
                <a:ea typeface="Roboto"/>
              </a:rPr>
              <a:t> </a:t>
            </a:r>
            <a:r>
              <a:rPr b="1" i="1" lang="fr-FR" sz="1800" spc="63" strike="noStrike">
                <a:solidFill>
                  <a:srgbClr val="a64d78"/>
                </a:solidFill>
                <a:latin typeface="Roboto Cn"/>
                <a:ea typeface="Roboto"/>
              </a:rPr>
              <a:t>&amp;</a:t>
            </a:r>
            <a:r>
              <a:rPr b="1" i="1" lang="fr-FR" sz="1800" spc="32" strike="noStrike">
                <a:solidFill>
                  <a:srgbClr val="a64d78"/>
                </a:solidFill>
                <a:latin typeface="Roboto Cn"/>
                <a:ea typeface="Roboto"/>
              </a:rPr>
              <a:t> </a:t>
            </a:r>
            <a:r>
              <a:rPr b="1" i="1" lang="fr-FR" sz="1800" spc="89" strike="noStrike">
                <a:solidFill>
                  <a:srgbClr val="a64d78"/>
                </a:solidFill>
                <a:latin typeface="Roboto Cn"/>
                <a:ea typeface="Roboto"/>
              </a:rPr>
              <a:t>further</a:t>
            </a:r>
            <a:r>
              <a:rPr b="1" i="1" lang="fr-FR" sz="1800" spc="72" strike="noStrike">
                <a:solidFill>
                  <a:srgbClr val="a64d78"/>
                </a:solidFill>
                <a:latin typeface="Roboto Cn"/>
                <a:ea typeface="Roboto"/>
              </a:rPr>
              <a:t> </a:t>
            </a:r>
            <a:r>
              <a:rPr b="1" i="1" lang="fr-FR" sz="1800" spc="94" strike="noStrike">
                <a:solidFill>
                  <a:srgbClr val="a64d78"/>
                </a:solidFill>
                <a:latin typeface="Roboto Cn"/>
                <a:ea typeface="Roboto"/>
              </a:rPr>
              <a:t>improvement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object 2"/>
          <p:cNvSpPr/>
          <p:nvPr/>
        </p:nvSpPr>
        <p:spPr>
          <a:xfrm>
            <a:off x="196920" y="1865160"/>
            <a:ext cx="2058840" cy="40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fr-FR" sz="2600" spc="-7" strike="noStrike">
                <a:solidFill>
                  <a:srgbClr val="2e363d"/>
                </a:solidFill>
                <a:latin typeface="Roboto"/>
              </a:rPr>
              <a:t>Participants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317" name="PlaceHolder 1"/>
          <p:cNvSpPr>
            <a:spLocks noGrp="1"/>
          </p:cNvSpPr>
          <p:nvPr>
            <p:ph type="title"/>
          </p:nvPr>
        </p:nvSpPr>
        <p:spPr>
          <a:xfrm>
            <a:off x="2256120" y="361800"/>
            <a:ext cx="3915720" cy="85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12600">
              <a:lnSpc>
                <a:spcPts val="2100"/>
              </a:lnSpc>
              <a:buNone/>
              <a:tabLst>
                <a:tab algn="l" pos="533880"/>
              </a:tabLst>
            </a:pPr>
            <a:r>
              <a:rPr b="1" lang="fr-FR" sz="2000" spc="-114" strike="noStrike">
                <a:solidFill>
                  <a:srgbClr val="000000"/>
                </a:solidFill>
                <a:latin typeface="Trebuchet MS"/>
              </a:rPr>
              <a:t>(1)</a:t>
            </a:r>
            <a:r>
              <a:rPr b="1" lang="fr-FR" sz="2000" spc="-114" strike="noStrike">
                <a:solidFill>
                  <a:srgbClr val="000000"/>
                </a:solidFill>
                <a:latin typeface="Trebuchet MS"/>
              </a:rPr>
              <a:t>	</a:t>
            </a:r>
            <a:r>
              <a:rPr b="1" lang="fr-FR" sz="1600" spc="-12" strike="noStrike" u="heavy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Roboto"/>
              </a:rPr>
              <a:t>Patients/older adults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8" name="object 4"/>
          <p:cNvSpPr/>
          <p:nvPr/>
        </p:nvSpPr>
        <p:spPr>
          <a:xfrm>
            <a:off x="2481840" y="646560"/>
            <a:ext cx="5997960" cy="1838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308520" indent="-296640">
              <a:lnSpc>
                <a:spcPct val="100000"/>
              </a:lnSpc>
              <a:spcBef>
                <a:spcPts val="99"/>
              </a:spcBef>
              <a:buClr>
                <a:srgbClr val="2e363d"/>
              </a:buClr>
              <a:buFont typeface="Arial MT"/>
              <a:buChar char="▪"/>
              <a:tabLst>
                <a:tab algn="l" pos="308520"/>
                <a:tab algn="l" pos="309240"/>
              </a:tabLst>
            </a:pPr>
            <a:r>
              <a:rPr b="1" lang="fr-FR" sz="1500" spc="-12" strike="noStrike">
                <a:solidFill>
                  <a:srgbClr val="2e363d"/>
                </a:solidFill>
                <a:latin typeface="Roboto"/>
              </a:rPr>
              <a:t>Patients</a:t>
            </a:r>
            <a:r>
              <a:rPr b="1" lang="fr-FR" sz="15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500" spc="-21" strike="noStrike">
                <a:solidFill>
                  <a:srgbClr val="2e363d"/>
                </a:solidFill>
                <a:latin typeface="Roboto"/>
              </a:rPr>
              <a:t>attending</a:t>
            </a:r>
            <a:r>
              <a:rPr b="0" lang="fr-FR" sz="15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500" spc="-15" strike="noStrike">
                <a:solidFill>
                  <a:srgbClr val="2e363d"/>
                </a:solidFill>
                <a:latin typeface="Roboto"/>
              </a:rPr>
              <a:t>the</a:t>
            </a:r>
            <a:r>
              <a:rPr b="0" lang="fr-FR" sz="1500" spc="4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500" spc="-32" strike="noStrike">
                <a:solidFill>
                  <a:srgbClr val="2e363d"/>
                </a:solidFill>
                <a:latin typeface="Roboto"/>
              </a:rPr>
              <a:t>day</a:t>
            </a:r>
            <a:r>
              <a:rPr b="0" lang="fr-FR" sz="15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500" spc="-15" strike="noStrike">
                <a:solidFill>
                  <a:srgbClr val="2e363d"/>
                </a:solidFill>
                <a:latin typeface="Roboto"/>
              </a:rPr>
              <a:t>care</a:t>
            </a:r>
            <a:r>
              <a:rPr b="0" lang="fr-FR" sz="1500" spc="4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500" spc="-21" strike="noStrike">
                <a:solidFill>
                  <a:srgbClr val="2e363d"/>
                </a:solidFill>
                <a:latin typeface="Roboto"/>
              </a:rPr>
              <a:t>hospital</a:t>
            </a:r>
            <a:r>
              <a:rPr b="0" lang="fr-FR" sz="15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500" spc="-21" strike="noStrike">
                <a:solidFill>
                  <a:srgbClr val="2e363d"/>
                </a:solidFill>
                <a:latin typeface="Roboto"/>
              </a:rPr>
              <a:t>consultations</a:t>
            </a:r>
            <a:endParaRPr b="0" lang="en-GB" sz="1500" spc="-1" strike="noStrike">
              <a:latin typeface="Arial"/>
            </a:endParaRPr>
          </a:p>
          <a:p>
            <a:pPr marL="308520" indent="-296640">
              <a:lnSpc>
                <a:spcPct val="100000"/>
              </a:lnSpc>
              <a:buClr>
                <a:srgbClr val="2e363d"/>
              </a:buClr>
              <a:buFont typeface="Arial MT"/>
              <a:buChar char="▪"/>
              <a:tabLst>
                <a:tab algn="l" pos="308520"/>
                <a:tab algn="l" pos="309240"/>
              </a:tabLst>
            </a:pPr>
            <a:r>
              <a:rPr b="0" lang="fr-FR" sz="1500" spc="-15" strike="noStrike">
                <a:solidFill>
                  <a:srgbClr val="2e363d"/>
                </a:solidFill>
                <a:latin typeface="Roboto"/>
              </a:rPr>
              <a:t>Over </a:t>
            </a:r>
            <a:r>
              <a:rPr b="1" lang="fr-FR" sz="1500" spc="-7" strike="noStrike">
                <a:solidFill>
                  <a:srgbClr val="2e363d"/>
                </a:solidFill>
                <a:latin typeface="Roboto"/>
              </a:rPr>
              <a:t>65</a:t>
            </a:r>
            <a:r>
              <a:rPr b="1" lang="fr-FR" sz="1500" spc="-15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1500" spc="-7" strike="noStrike">
                <a:solidFill>
                  <a:srgbClr val="2e363d"/>
                </a:solidFill>
                <a:latin typeface="Roboto"/>
              </a:rPr>
              <a:t>years</a:t>
            </a:r>
            <a:r>
              <a:rPr b="1" lang="fr-FR" sz="1500" spc="-15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1500" spc="-12" strike="noStrike">
                <a:solidFill>
                  <a:srgbClr val="2e363d"/>
                </a:solidFill>
                <a:latin typeface="Roboto"/>
              </a:rPr>
              <a:t>old</a:t>
            </a:r>
            <a:endParaRPr b="0" lang="en-GB" sz="1500" spc="-1" strike="noStrike">
              <a:latin typeface="Arial"/>
            </a:endParaRPr>
          </a:p>
          <a:p>
            <a:pPr marL="308520" indent="-296640">
              <a:lnSpc>
                <a:spcPct val="100000"/>
              </a:lnSpc>
              <a:buClr>
                <a:srgbClr val="2e363d"/>
              </a:buClr>
              <a:buFont typeface="Arial MT"/>
              <a:buChar char="▪"/>
              <a:tabLst>
                <a:tab algn="l" pos="308520"/>
                <a:tab algn="l" pos="309240"/>
              </a:tabLst>
            </a:pPr>
            <a:r>
              <a:rPr b="1" lang="fr-FR" sz="1500" spc="-7" strike="noStrike">
                <a:solidFill>
                  <a:srgbClr val="2e363d"/>
                </a:solidFill>
                <a:latin typeface="Roboto"/>
              </a:rPr>
              <a:t>Understanding</a:t>
            </a:r>
            <a:r>
              <a:rPr b="1" lang="fr-FR" sz="15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1500" spc="-7" strike="noStrike">
                <a:solidFill>
                  <a:srgbClr val="2e363d"/>
                </a:solidFill>
                <a:latin typeface="Roboto"/>
              </a:rPr>
              <a:t>French</a:t>
            </a:r>
            <a:endParaRPr b="0" lang="en-GB" sz="1500" spc="-1" strike="noStrike">
              <a:latin typeface="Arial"/>
            </a:endParaRPr>
          </a:p>
          <a:p>
            <a:pPr marL="308520" indent="-296640">
              <a:lnSpc>
                <a:spcPct val="100000"/>
              </a:lnSpc>
              <a:buClr>
                <a:srgbClr val="2e363d"/>
              </a:buClr>
              <a:buFont typeface="Arial MT"/>
              <a:buChar char="▪"/>
              <a:tabLst>
                <a:tab algn="l" pos="308520"/>
                <a:tab algn="l" pos="309240"/>
              </a:tabLst>
            </a:pPr>
            <a:r>
              <a:rPr b="1" lang="fr-FR" sz="1500" spc="-15" strike="noStrike">
                <a:solidFill>
                  <a:srgbClr val="2e363d"/>
                </a:solidFill>
                <a:latin typeface="Roboto"/>
              </a:rPr>
              <a:t>Without</a:t>
            </a:r>
            <a:r>
              <a:rPr b="1" lang="fr-FR" sz="15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1500" spc="-12" strike="noStrike">
                <a:solidFill>
                  <a:srgbClr val="2e363d"/>
                </a:solidFill>
                <a:latin typeface="Roboto"/>
              </a:rPr>
              <a:t>distinction</a:t>
            </a:r>
            <a:r>
              <a:rPr b="1" lang="fr-FR" sz="1500" spc="18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500" spc="9" strike="noStrike">
                <a:solidFill>
                  <a:srgbClr val="2e363d"/>
                </a:solidFill>
                <a:latin typeface="Roboto"/>
              </a:rPr>
              <a:t>of</a:t>
            </a:r>
            <a:r>
              <a:rPr b="0" lang="fr-FR" sz="1500" spc="4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500" spc="-26" strike="noStrike">
                <a:solidFill>
                  <a:srgbClr val="2e363d"/>
                </a:solidFill>
                <a:latin typeface="Roboto"/>
              </a:rPr>
              <a:t>gender,</a:t>
            </a:r>
            <a:r>
              <a:rPr b="0" lang="fr-FR" sz="15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500" spc="-32" strike="noStrike">
                <a:solidFill>
                  <a:srgbClr val="2e363d"/>
                </a:solidFill>
                <a:latin typeface="Roboto"/>
              </a:rPr>
              <a:t>socio-professional</a:t>
            </a:r>
            <a:r>
              <a:rPr b="0" lang="fr-FR" sz="1500" spc="4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500" spc="-15" strike="noStrike">
                <a:solidFill>
                  <a:srgbClr val="2e363d"/>
                </a:solidFill>
                <a:latin typeface="Roboto"/>
              </a:rPr>
              <a:t>category</a:t>
            </a:r>
            <a:r>
              <a:rPr b="0" lang="fr-FR" sz="1500" spc="4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500" spc="-12" strike="noStrike">
                <a:solidFill>
                  <a:srgbClr val="2e363d"/>
                </a:solidFill>
                <a:latin typeface="Roboto"/>
              </a:rPr>
              <a:t>or</a:t>
            </a:r>
            <a:r>
              <a:rPr b="0" lang="fr-FR" sz="15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500" spc="-21" strike="noStrike">
                <a:solidFill>
                  <a:srgbClr val="2e363d"/>
                </a:solidFill>
                <a:latin typeface="Roboto"/>
              </a:rPr>
              <a:t>ethnic </a:t>
            </a:r>
            <a:r>
              <a:rPr b="0" lang="fr-FR" sz="1500" spc="-355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500" spc="-21" strike="noStrike">
                <a:solidFill>
                  <a:srgbClr val="2e363d"/>
                </a:solidFill>
                <a:latin typeface="Roboto"/>
              </a:rPr>
              <a:t>origin</a:t>
            </a:r>
            <a:endParaRPr b="0" lang="en-GB" sz="1500" spc="-1" strike="noStrike">
              <a:latin typeface="Arial"/>
            </a:endParaRPr>
          </a:p>
          <a:p>
            <a:pPr marL="308520" indent="-296640">
              <a:lnSpc>
                <a:spcPct val="100000"/>
              </a:lnSpc>
              <a:buClr>
                <a:srgbClr val="2e363d"/>
              </a:buClr>
              <a:buFont typeface="Arial MT"/>
              <a:buChar char="▪"/>
              <a:tabLst>
                <a:tab algn="l" pos="308520"/>
                <a:tab algn="l" pos="309240"/>
              </a:tabLst>
            </a:pPr>
            <a:r>
              <a:rPr b="0" lang="fr-FR" sz="1500" spc="-15" strike="noStrike">
                <a:solidFill>
                  <a:srgbClr val="2e363d"/>
                </a:solidFill>
                <a:latin typeface="Roboto"/>
              </a:rPr>
              <a:t>Without</a:t>
            </a:r>
            <a:r>
              <a:rPr b="0" lang="fr-FR" sz="15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1500" spc="4" strike="noStrike">
                <a:solidFill>
                  <a:srgbClr val="2e363d"/>
                </a:solidFill>
                <a:latin typeface="Roboto"/>
              </a:rPr>
              <a:t>severe</a:t>
            </a:r>
            <a:r>
              <a:rPr b="1" lang="fr-FR" sz="1500" spc="-7" strike="noStrike">
                <a:solidFill>
                  <a:srgbClr val="2e363d"/>
                </a:solidFill>
                <a:latin typeface="Roboto"/>
              </a:rPr>
              <a:t> cognitive </a:t>
            </a:r>
            <a:r>
              <a:rPr b="1" lang="fr-FR" sz="1500" spc="-1" strike="noStrike">
                <a:solidFill>
                  <a:srgbClr val="2e363d"/>
                </a:solidFill>
                <a:latin typeface="Roboto"/>
              </a:rPr>
              <a:t>disorders</a:t>
            </a:r>
            <a:r>
              <a:rPr b="1" lang="fr-FR" sz="1500" spc="9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500" spc="-1" strike="noStrike">
                <a:solidFill>
                  <a:srgbClr val="2e363d"/>
                </a:solidFill>
                <a:latin typeface="Roboto"/>
              </a:rPr>
              <a:t>(MMSE</a:t>
            </a:r>
            <a:r>
              <a:rPr b="0" lang="fr-FR" sz="1500" spc="-7" strike="noStrike">
                <a:solidFill>
                  <a:srgbClr val="2e363d"/>
                </a:solidFill>
                <a:latin typeface="Roboto"/>
              </a:rPr>
              <a:t> &gt; </a:t>
            </a:r>
            <a:r>
              <a:rPr b="0" lang="fr-FR" sz="1500" spc="-1" strike="noStrike">
                <a:solidFill>
                  <a:srgbClr val="2e363d"/>
                </a:solidFill>
                <a:latin typeface="Roboto"/>
              </a:rPr>
              <a:t>10)</a:t>
            </a:r>
            <a:r>
              <a:rPr b="0" lang="fr-FR" sz="15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500" spc="-12" strike="noStrike">
                <a:solidFill>
                  <a:srgbClr val="2e363d"/>
                </a:solidFill>
                <a:latin typeface="Roboto"/>
              </a:rPr>
              <a:t>or</a:t>
            </a:r>
            <a:r>
              <a:rPr b="0" lang="fr-FR" sz="15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500" spc="-15" strike="noStrike">
                <a:solidFill>
                  <a:srgbClr val="2e363d"/>
                </a:solidFill>
                <a:latin typeface="Roboto"/>
              </a:rPr>
              <a:t>delirium,</a:t>
            </a:r>
            <a:r>
              <a:rPr b="0" lang="fr-FR" sz="15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500" spc="-21" strike="noStrike">
                <a:solidFill>
                  <a:srgbClr val="2e363d"/>
                </a:solidFill>
                <a:latin typeface="Roboto"/>
              </a:rPr>
              <a:t>hallucination</a:t>
            </a:r>
            <a:endParaRPr b="0" lang="en-GB" sz="1500" spc="-1" strike="noStrike">
              <a:latin typeface="Arial"/>
            </a:endParaRPr>
          </a:p>
          <a:p>
            <a:pPr marL="308520" indent="-296640">
              <a:lnSpc>
                <a:spcPct val="100000"/>
              </a:lnSpc>
              <a:buClr>
                <a:srgbClr val="2e363d"/>
              </a:buClr>
              <a:buFont typeface="Arial MT"/>
              <a:buChar char="▪"/>
              <a:tabLst>
                <a:tab algn="l" pos="308520"/>
                <a:tab algn="l" pos="309240"/>
              </a:tabLst>
            </a:pPr>
            <a:r>
              <a:rPr b="0" lang="fr-FR" sz="1500" spc="-21" strike="noStrike">
                <a:solidFill>
                  <a:srgbClr val="2e363d"/>
                </a:solidFill>
                <a:latin typeface="Roboto"/>
              </a:rPr>
              <a:t>Willing to participate in the study</a:t>
            </a:r>
            <a:endParaRPr b="0" lang="en-GB" sz="1500" spc="-1" strike="noStrike">
              <a:latin typeface="Arial"/>
            </a:endParaRPr>
          </a:p>
        </p:txBody>
      </p:sp>
      <p:grpSp>
        <p:nvGrpSpPr>
          <p:cNvPr id="319" name="object 5"/>
          <p:cNvGrpSpPr/>
          <p:nvPr/>
        </p:nvGrpSpPr>
        <p:grpSpPr>
          <a:xfrm>
            <a:off x="1257480" y="2867040"/>
            <a:ext cx="7769520" cy="1861920"/>
            <a:chOff x="1257480" y="2867040"/>
            <a:chExt cx="7769520" cy="1861920"/>
          </a:xfrm>
        </p:grpSpPr>
        <p:sp>
          <p:nvSpPr>
            <p:cNvPr id="320" name="object 6"/>
            <p:cNvSpPr/>
            <p:nvPr/>
          </p:nvSpPr>
          <p:spPr>
            <a:xfrm>
              <a:off x="1257480" y="2867040"/>
              <a:ext cx="7769520" cy="1861920"/>
            </a:xfrm>
            <a:custGeom>
              <a:avLst/>
              <a:gdLst/>
              <a:ahLst/>
              <a:rect l="l" t="t" r="r" b="b"/>
              <a:pathLst>
                <a:path w="7769859" h="1862454">
                  <a:moveTo>
                    <a:pt x="7769399" y="1862399"/>
                  </a:moveTo>
                  <a:lnTo>
                    <a:pt x="0" y="1862399"/>
                  </a:lnTo>
                  <a:lnTo>
                    <a:pt x="0" y="0"/>
                  </a:lnTo>
                  <a:lnTo>
                    <a:pt x="7769399" y="0"/>
                  </a:lnTo>
                  <a:lnTo>
                    <a:pt x="7769399" y="1862399"/>
                  </a:lnTo>
                  <a:close/>
                </a:path>
              </a:pathLst>
            </a:custGeom>
            <a:solidFill>
              <a:srgbClr val="f3f3f3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321" name="object 7"/>
            <p:cNvSpPr/>
            <p:nvPr/>
          </p:nvSpPr>
          <p:spPr>
            <a:xfrm>
              <a:off x="1257480" y="2867040"/>
              <a:ext cx="7769520" cy="1861920"/>
            </a:xfrm>
            <a:custGeom>
              <a:avLst/>
              <a:gdLst/>
              <a:ahLst/>
              <a:rect l="l" t="t" r="r" b="b"/>
              <a:pathLst>
                <a:path w="7769859" h="1862454">
                  <a:moveTo>
                    <a:pt x="0" y="0"/>
                  </a:moveTo>
                  <a:lnTo>
                    <a:pt x="7769399" y="0"/>
                  </a:lnTo>
                  <a:lnTo>
                    <a:pt x="7769399" y="1862399"/>
                  </a:lnTo>
                  <a:lnTo>
                    <a:pt x="0" y="1862399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4">
              <a:solidFill>
                <a:srgbClr val="e06666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22" name="object 8"/>
          <p:cNvSpPr/>
          <p:nvPr/>
        </p:nvSpPr>
        <p:spPr>
          <a:xfrm>
            <a:off x="1330200" y="2932920"/>
            <a:ext cx="7447680" cy="167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0" lang="fr-FR" sz="1400" spc="-12" strike="noStrike">
                <a:solidFill>
                  <a:srgbClr val="000000"/>
                </a:solidFill>
                <a:latin typeface="Roboto"/>
              </a:rPr>
              <a:t>Most</a:t>
            </a:r>
            <a:r>
              <a:rPr b="0" lang="fr-FR" sz="1400" spc="-1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patients</a:t>
            </a:r>
            <a:r>
              <a:rPr b="0" lang="fr-FR" sz="1400" spc="4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000000"/>
                </a:solidFill>
                <a:latin typeface="Roboto"/>
              </a:rPr>
              <a:t>have</a:t>
            </a:r>
            <a:r>
              <a:rPr b="0" lang="fr-FR" sz="1400" spc="4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2" strike="noStrike">
                <a:solidFill>
                  <a:srgbClr val="000000"/>
                </a:solidFill>
                <a:latin typeface="Roboto"/>
              </a:rPr>
              <a:t>mild,</a:t>
            </a:r>
            <a:r>
              <a:rPr b="0" lang="fr-FR" sz="1400" spc="4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moderate</a:t>
            </a:r>
            <a:r>
              <a:rPr b="0" lang="fr-FR" sz="1400" spc="4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2" strike="noStrike">
                <a:solidFill>
                  <a:srgbClr val="000000"/>
                </a:solidFill>
                <a:latin typeface="Roboto"/>
              </a:rPr>
              <a:t>or</a:t>
            </a:r>
            <a:r>
              <a:rPr b="0" lang="fr-FR" sz="1400" spc="4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severe</a:t>
            </a:r>
            <a:r>
              <a:rPr b="0" lang="fr-FR" sz="1400" spc="-1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000000"/>
                </a:solidFill>
                <a:latin typeface="Roboto"/>
              </a:rPr>
              <a:t>neurocognitive</a:t>
            </a:r>
            <a:r>
              <a:rPr b="0" lang="fr-FR" sz="1400" spc="4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000000"/>
                </a:solidFill>
                <a:latin typeface="Roboto"/>
              </a:rPr>
              <a:t>disorders</a:t>
            </a:r>
            <a:r>
              <a:rPr b="0" lang="fr-FR" sz="1400" spc="4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000000"/>
                </a:solidFill>
                <a:latin typeface="Roboto"/>
              </a:rPr>
              <a:t>(Alzheimer’s,</a:t>
            </a:r>
            <a:r>
              <a:rPr b="0" lang="fr-FR" sz="1400" spc="4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0" lang="fr-FR" sz="1400" spc="-12" strike="noStrike">
                <a:solidFill>
                  <a:srgbClr val="000000"/>
                </a:solidFill>
                <a:latin typeface="Roboto"/>
              </a:rPr>
              <a:t>dementia). </a:t>
            </a:r>
            <a:r>
              <a:rPr b="0" lang="fr-FR" sz="1400" spc="-335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1" lang="fr-FR" sz="1400" spc="12" strike="noStrike">
                <a:solidFill>
                  <a:srgbClr val="000000"/>
                </a:solidFill>
                <a:latin typeface="Roboto"/>
              </a:rPr>
              <a:t>These</a:t>
            </a:r>
            <a:r>
              <a:rPr b="1" lang="fr-FR" sz="1400" spc="-7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1" lang="fr-FR" sz="1400" spc="-1" strike="noStrike">
                <a:solidFill>
                  <a:srgbClr val="000000"/>
                </a:solidFill>
                <a:latin typeface="Roboto"/>
              </a:rPr>
              <a:t>disorders</a:t>
            </a:r>
            <a:r>
              <a:rPr b="1" lang="fr-FR" sz="1400" spc="-7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1" lang="fr-FR" sz="1400" spc="-15" strike="noStrike">
                <a:solidFill>
                  <a:srgbClr val="000000"/>
                </a:solidFill>
                <a:latin typeface="Roboto"/>
              </a:rPr>
              <a:t>may</a:t>
            </a:r>
            <a:r>
              <a:rPr b="1" lang="fr-FR" sz="1400" spc="-1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1" lang="fr-FR" sz="1400" spc="4" strike="noStrike">
                <a:solidFill>
                  <a:srgbClr val="000000"/>
                </a:solidFill>
                <a:latin typeface="Roboto"/>
              </a:rPr>
              <a:t>be</a:t>
            </a:r>
            <a:r>
              <a:rPr b="1" lang="fr-FR" sz="1400" spc="-7" strike="noStrike">
                <a:solidFill>
                  <a:srgbClr val="000000"/>
                </a:solidFill>
                <a:latin typeface="Roboto"/>
              </a:rPr>
              <a:t> associated </a:t>
            </a:r>
            <a:r>
              <a:rPr b="1" lang="fr-FR" sz="1400" spc="-21" strike="noStrike">
                <a:solidFill>
                  <a:srgbClr val="000000"/>
                </a:solidFill>
                <a:latin typeface="Roboto"/>
              </a:rPr>
              <a:t>to</a:t>
            </a:r>
            <a:r>
              <a:rPr b="1" lang="fr-FR" sz="1400" spc="-1" strike="noStrike">
                <a:solidFill>
                  <a:srgbClr val="000000"/>
                </a:solidFill>
                <a:latin typeface="Roboto"/>
              </a:rPr>
              <a:t> other</a:t>
            </a:r>
            <a:r>
              <a:rPr b="1" lang="fr-FR" sz="1400" spc="-7" strike="noStrike">
                <a:solidFill>
                  <a:srgbClr val="000000"/>
                </a:solidFill>
                <a:latin typeface="Roboto"/>
              </a:rPr>
              <a:t> chronic diseases,</a:t>
            </a:r>
            <a:r>
              <a:rPr b="1" lang="fr-FR" sz="1400" spc="-1" strike="noStrike">
                <a:solidFill>
                  <a:srgbClr val="000000"/>
                </a:solidFill>
                <a:latin typeface="Roboto"/>
              </a:rPr>
              <a:t> disorders</a:t>
            </a:r>
            <a:r>
              <a:rPr b="1" lang="fr-FR" sz="1400" spc="-7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1" lang="fr-FR" sz="1400" spc="-12" strike="noStrike">
                <a:solidFill>
                  <a:srgbClr val="000000"/>
                </a:solidFill>
                <a:latin typeface="Roboto"/>
              </a:rPr>
              <a:t>and/or</a:t>
            </a:r>
            <a:r>
              <a:rPr b="1" lang="fr-FR" sz="1400" spc="-7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1" lang="fr-FR" sz="1400" spc="-12" strike="noStrike">
                <a:solidFill>
                  <a:srgbClr val="000000"/>
                </a:solidFill>
                <a:latin typeface="Roboto"/>
              </a:rPr>
              <a:t>disabilities </a:t>
            </a:r>
            <a:r>
              <a:rPr b="1" lang="fr-FR" sz="1400" spc="-7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1" lang="fr-FR" sz="1400" spc="-15" strike="noStrike">
                <a:solidFill>
                  <a:srgbClr val="000000"/>
                </a:solidFill>
                <a:latin typeface="Arial"/>
              </a:rPr>
              <a:t>(sensory,</a:t>
            </a:r>
            <a:r>
              <a:rPr b="1" lang="fr-FR" sz="1400" spc="-12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lang="fr-FR" sz="1400" spc="-21" strike="noStrike">
                <a:solidFill>
                  <a:srgbClr val="000000"/>
                </a:solidFill>
                <a:latin typeface="Arial"/>
              </a:rPr>
              <a:t>motor,</a:t>
            </a:r>
            <a:r>
              <a:rPr b="1" lang="fr-FR" sz="1400" spc="-7" strike="noStrike">
                <a:solidFill>
                  <a:srgbClr val="000000"/>
                </a:solidFill>
                <a:latin typeface="Arial"/>
              </a:rPr>
              <a:t> mental health…).</a:t>
            </a:r>
            <a:endParaRPr b="0" lang="en-GB" sz="1400" spc="-1" strike="noStrike">
              <a:latin typeface="Arial"/>
            </a:endParaRPr>
          </a:p>
          <a:p>
            <a:pPr marL="469800" indent="-283680">
              <a:lnSpc>
                <a:spcPct val="100000"/>
              </a:lnSpc>
              <a:spcBef>
                <a:spcPts val="6"/>
              </a:spcBef>
              <a:buClr>
                <a:srgbClr val="000000"/>
              </a:buClr>
              <a:buFont typeface="StarSymbol"/>
              <a:buChar char="-"/>
              <a:tabLst>
                <a:tab algn="l" pos="469440"/>
                <a:tab algn="l" pos="469800"/>
              </a:tabLst>
            </a:pPr>
            <a:r>
              <a:rPr b="0" i="1" lang="fr-FR" sz="1300" spc="-7" strike="noStrike">
                <a:solidFill>
                  <a:srgbClr val="000000"/>
                </a:solidFill>
                <a:latin typeface="Arial"/>
              </a:rPr>
              <a:t>Fatigability</a:t>
            </a:r>
            <a:endParaRPr b="0" lang="en-GB" sz="1300" spc="-1" strike="noStrike">
              <a:latin typeface="Arial"/>
            </a:endParaRPr>
          </a:p>
          <a:p>
            <a:pPr marL="469800" indent="-2836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469440"/>
                <a:tab algn="l" pos="469800"/>
              </a:tabLst>
            </a:pPr>
            <a:r>
              <a:rPr b="0" i="1" lang="fr-FR" sz="1300" spc="-1" strike="noStrike">
                <a:solidFill>
                  <a:srgbClr val="000000"/>
                </a:solidFill>
                <a:latin typeface="Arial"/>
              </a:rPr>
              <a:t>Judgment</a:t>
            </a:r>
            <a:r>
              <a:rPr b="0" i="1" lang="fr-FR" sz="1300" spc="-55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i="1" lang="fr-FR" sz="1300" spc="-7" strike="noStrike">
                <a:solidFill>
                  <a:srgbClr val="000000"/>
                </a:solidFill>
                <a:latin typeface="Arial"/>
              </a:rPr>
              <a:t>problems</a:t>
            </a:r>
            <a:endParaRPr b="0" lang="en-GB" sz="1300" spc="-1" strike="noStrike">
              <a:latin typeface="Arial"/>
            </a:endParaRPr>
          </a:p>
          <a:p>
            <a:pPr marL="469800" indent="-283680">
              <a:lnSpc>
                <a:spcPct val="100000"/>
              </a:lnSpc>
              <a:buClr>
                <a:srgbClr val="000000"/>
              </a:buClr>
              <a:buFont typeface="StarSymbol"/>
              <a:buChar char="-"/>
              <a:tabLst>
                <a:tab algn="l" pos="469440"/>
                <a:tab algn="l" pos="469800"/>
              </a:tabLst>
            </a:pPr>
            <a:r>
              <a:rPr b="0" i="1" lang="fr-FR" sz="1300" spc="-1" strike="noStrike">
                <a:solidFill>
                  <a:srgbClr val="000000"/>
                </a:solidFill>
                <a:latin typeface="Arial"/>
              </a:rPr>
              <a:t>Memory</a:t>
            </a:r>
            <a:r>
              <a:rPr b="0" i="1" lang="fr-FR" sz="1300" spc="-55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i="1" lang="fr-FR" sz="1300" spc="-7" strike="noStrike">
                <a:solidFill>
                  <a:srgbClr val="000000"/>
                </a:solidFill>
                <a:latin typeface="Arial"/>
              </a:rPr>
              <a:t>problems</a:t>
            </a:r>
            <a:endParaRPr b="0" lang="en-GB" sz="1300" spc="-1" strike="noStrike">
              <a:latin typeface="Arial"/>
            </a:endParaRPr>
          </a:p>
          <a:p>
            <a:pPr marL="469800" indent="-283680">
              <a:lnSpc>
                <a:spcPts val="1556"/>
              </a:lnSpc>
              <a:buClr>
                <a:srgbClr val="000000"/>
              </a:buClr>
              <a:buFont typeface="StarSymbol"/>
              <a:buChar char="-"/>
              <a:tabLst>
                <a:tab algn="l" pos="469440"/>
                <a:tab algn="l" pos="469800"/>
              </a:tabLst>
            </a:pPr>
            <a:r>
              <a:rPr b="0" i="1" lang="fr-FR" sz="1300" spc="-7" strike="noStrike">
                <a:solidFill>
                  <a:srgbClr val="000000"/>
                </a:solidFill>
                <a:latin typeface="Arial"/>
              </a:rPr>
              <a:t>Low</a:t>
            </a:r>
            <a:r>
              <a:rPr b="0" i="1" lang="fr-FR" sz="1300" spc="-35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i="1" lang="fr-FR" sz="1300" spc="-1" strike="noStrike">
                <a:solidFill>
                  <a:srgbClr val="000000"/>
                </a:solidFill>
                <a:latin typeface="Arial"/>
              </a:rPr>
              <a:t>self-</a:t>
            </a:r>
            <a:r>
              <a:rPr b="0" i="1" lang="fr-FR" sz="1300" spc="-35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0" i="1" lang="fr-FR" sz="1300" spc="-1" strike="noStrike">
                <a:solidFill>
                  <a:srgbClr val="000000"/>
                </a:solidFill>
                <a:latin typeface="Arial"/>
              </a:rPr>
              <a:t>confidence</a:t>
            </a:r>
            <a:endParaRPr b="0" lang="en-GB" sz="1300" spc="-1" strike="noStrike">
              <a:latin typeface="Arial"/>
            </a:endParaRPr>
          </a:p>
          <a:p>
            <a:pPr marL="177840">
              <a:lnSpc>
                <a:spcPts val="1794"/>
              </a:lnSpc>
              <a:buNone/>
              <a:tabLst>
                <a:tab algn="l" pos="469440"/>
              </a:tabLst>
            </a:pPr>
            <a:r>
              <a:rPr b="1" i="1" lang="fr-FR" sz="1500" spc="-1" strike="noStrike">
                <a:solidFill>
                  <a:srgbClr val="000000"/>
                </a:solidFill>
                <a:latin typeface="Arial"/>
              </a:rPr>
              <a:t>-</a:t>
            </a:r>
            <a:r>
              <a:rPr b="1" i="1" lang="fr-FR" sz="15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i="1" lang="fr-FR" sz="1500" spc="-15" strike="noStrike">
                <a:solidFill>
                  <a:srgbClr val="000000"/>
                </a:solidFill>
                <a:latin typeface="Arial"/>
              </a:rPr>
              <a:t>Tests </a:t>
            </a:r>
            <a:r>
              <a:rPr b="1" i="1" lang="fr-FR" sz="1500" spc="-7" strike="noStrike">
                <a:solidFill>
                  <a:srgbClr val="000000"/>
                </a:solidFill>
                <a:latin typeface="Arial"/>
              </a:rPr>
              <a:t>must</a:t>
            </a:r>
            <a:r>
              <a:rPr b="1" i="1" lang="fr-FR" sz="1500" spc="-15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i="1" lang="fr-FR" sz="1500" spc="-7" strike="noStrike">
                <a:solidFill>
                  <a:srgbClr val="000000"/>
                </a:solidFill>
                <a:latin typeface="Arial"/>
              </a:rPr>
              <a:t>be</a:t>
            </a:r>
            <a:r>
              <a:rPr b="1" i="1" lang="fr-FR" sz="1500" spc="-15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i="1" lang="fr-FR" sz="1500" spc="-7" strike="noStrike">
                <a:solidFill>
                  <a:srgbClr val="000000"/>
                </a:solidFill>
                <a:latin typeface="Arial"/>
              </a:rPr>
              <a:t>short,</a:t>
            </a:r>
            <a:r>
              <a:rPr b="1" i="1" lang="fr-FR" sz="1500" spc="-15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i="1" lang="fr-FR" sz="1500" spc="-7" strike="noStrike">
                <a:solidFill>
                  <a:srgbClr val="000000"/>
                </a:solidFill>
                <a:latin typeface="Arial"/>
              </a:rPr>
              <a:t>simple,</a:t>
            </a:r>
            <a:r>
              <a:rPr b="1" i="1" lang="fr-FR" sz="1500" spc="-15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i="1" lang="fr-FR" sz="1500" spc="-7" strike="noStrike">
                <a:solidFill>
                  <a:srgbClr val="000000"/>
                </a:solidFill>
                <a:latin typeface="Arial"/>
              </a:rPr>
              <a:t>and</a:t>
            </a:r>
            <a:r>
              <a:rPr b="1" i="1" lang="fr-FR" sz="1500" spc="-12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i="1" lang="fr-FR" sz="1500" spc="-1" strike="noStrike">
                <a:solidFill>
                  <a:srgbClr val="000000"/>
                </a:solidFill>
                <a:latin typeface="Arial"/>
              </a:rPr>
              <a:t>facilitated</a:t>
            </a:r>
            <a:r>
              <a:rPr b="1" i="1" lang="fr-FR" sz="1500" spc="-15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i="1" lang="fr-FR" sz="1500" spc="-7" strike="noStrike">
                <a:solidFill>
                  <a:srgbClr val="000000"/>
                </a:solidFill>
                <a:latin typeface="Arial"/>
              </a:rPr>
              <a:t>++++</a:t>
            </a:r>
            <a:endParaRPr b="0" lang="en-GB" sz="1500" spc="-1" strike="noStrike">
              <a:latin typeface="Arial"/>
            </a:endParaRPr>
          </a:p>
        </p:txBody>
      </p:sp>
      <p:grpSp>
        <p:nvGrpSpPr>
          <p:cNvPr id="323" name="object 9"/>
          <p:cNvGrpSpPr/>
          <p:nvPr/>
        </p:nvGrpSpPr>
        <p:grpSpPr>
          <a:xfrm>
            <a:off x="429480" y="3234240"/>
            <a:ext cx="713880" cy="1256760"/>
            <a:chOff x="429480" y="3234240"/>
            <a:chExt cx="713880" cy="1256760"/>
          </a:xfrm>
        </p:grpSpPr>
        <p:pic>
          <p:nvPicPr>
            <p:cNvPr id="324" name="object 10" descr=""/>
            <p:cNvPicPr/>
            <p:nvPr/>
          </p:nvPicPr>
          <p:blipFill>
            <a:blip r:embed="rId1"/>
            <a:stretch/>
          </p:blipFill>
          <p:spPr>
            <a:xfrm>
              <a:off x="429480" y="3234240"/>
              <a:ext cx="713880" cy="7138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25" name="object 11" descr=""/>
            <p:cNvPicPr/>
            <p:nvPr/>
          </p:nvPicPr>
          <p:blipFill>
            <a:blip r:embed="rId2"/>
            <a:stretch/>
          </p:blipFill>
          <p:spPr>
            <a:xfrm>
              <a:off x="486720" y="3891240"/>
              <a:ext cx="599760" cy="59976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2314440" y="117720"/>
            <a:ext cx="3476160" cy="8715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fr-FR" sz="1600" spc="-1" strike="noStrike">
                <a:solidFill>
                  <a:srgbClr val="000000"/>
                </a:solidFill>
                <a:latin typeface="Roboto"/>
              </a:rPr>
              <a:t>(2)</a:t>
            </a:r>
            <a:r>
              <a:rPr b="1" lang="fr-FR" sz="1600" spc="-26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1" lang="fr-FR" sz="1600" spc="-1" strike="noStrike" u="heavy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Roboto"/>
              </a:rPr>
              <a:t>Accompanying</a:t>
            </a:r>
            <a:r>
              <a:rPr b="1" lang="fr-FR" sz="1600" spc="-21" strike="noStrike" u="heavy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Roboto"/>
              </a:rPr>
              <a:t> </a:t>
            </a:r>
            <a:r>
              <a:rPr b="1" lang="fr-FR" sz="1600" spc="-1" strike="noStrike" u="heavy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Roboto"/>
              </a:rPr>
              <a:t>persons</a:t>
            </a:r>
            <a:r>
              <a:rPr b="1" lang="fr-FR" sz="1600" spc="18" strike="noStrike">
                <a:solidFill>
                  <a:srgbClr val="000000"/>
                </a:solidFill>
                <a:latin typeface="Roboto"/>
              </a:rPr>
              <a:t> </a:t>
            </a:r>
            <a:r>
              <a:rPr b="1" lang="fr-FR" sz="1400" spc="-12" strike="noStrike">
                <a:solidFill>
                  <a:srgbClr val="000000"/>
                </a:solidFill>
                <a:latin typeface="Roboto"/>
              </a:rPr>
              <a:t>(n=100)</a:t>
            </a:r>
            <a:endParaRPr b="0" lang="fr-FR" sz="1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" name="object 3"/>
          <p:cNvSpPr/>
          <p:nvPr/>
        </p:nvSpPr>
        <p:spPr>
          <a:xfrm>
            <a:off x="2480040" y="423720"/>
            <a:ext cx="6231600" cy="1151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304200" indent="-291960" algn="just">
              <a:lnSpc>
                <a:spcPct val="107000"/>
              </a:lnSpc>
              <a:spcBef>
                <a:spcPts val="99"/>
              </a:spcBef>
              <a:buClr>
                <a:srgbClr val="2e363d"/>
              </a:buClr>
              <a:buFont typeface="Arial MT"/>
              <a:buChar char="▪"/>
              <a:tabLst>
                <a:tab algn="l" pos="304920"/>
              </a:tabLst>
            </a:pP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Accompanying family 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members or friends (informal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caregivers). </a:t>
            </a:r>
            <a:r>
              <a:rPr b="0" lang="fr-FR" sz="1400" spc="-21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</a:rPr>
              <a:t>Primarily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</a:rPr>
              <a:t>spouses</a:t>
            </a:r>
            <a:r>
              <a:rPr b="0" lang="fr-FR" sz="1400" spc="-12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</a:rPr>
              <a:t> (older</a:t>
            </a:r>
            <a:r>
              <a:rPr b="0" lang="fr-FR" sz="1400" spc="-7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</a:rPr>
              <a:t> </a:t>
            </a:r>
            <a:r>
              <a:rPr b="0" lang="fr-FR" sz="1400" spc="-15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</a:rPr>
              <a:t>adults)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or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children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9" strike="noStrike">
                <a:solidFill>
                  <a:srgbClr val="2e363d"/>
                </a:solidFill>
                <a:latin typeface="Roboto"/>
              </a:rPr>
              <a:t>of</a:t>
            </a:r>
            <a:r>
              <a:rPr b="0" lang="fr-FR" sz="1400" spc="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patients,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also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family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friends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or 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neighbors</a:t>
            </a:r>
            <a:endParaRPr b="0" lang="en-GB" sz="1400" spc="-1" strike="noStrike">
              <a:latin typeface="Arial"/>
            </a:endParaRPr>
          </a:p>
          <a:p>
            <a:pPr marL="304200" indent="-291960" algn="just">
              <a:lnSpc>
                <a:spcPct val="100000"/>
              </a:lnSpc>
              <a:spcBef>
                <a:spcPts val="113"/>
              </a:spcBef>
              <a:buClr>
                <a:srgbClr val="2e363d"/>
              </a:buClr>
              <a:buFont typeface="Arial MT"/>
              <a:buChar char="▪"/>
              <a:tabLst>
                <a:tab algn="l" pos="304920"/>
              </a:tabLst>
            </a:pP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Being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over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18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years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 old</a:t>
            </a:r>
            <a:endParaRPr b="0" lang="en-GB" sz="1400" spc="-1" strike="noStrike">
              <a:latin typeface="Arial"/>
            </a:endParaRPr>
          </a:p>
          <a:p>
            <a:pPr marL="304200" indent="-291960" algn="just">
              <a:lnSpc>
                <a:spcPct val="100000"/>
              </a:lnSpc>
              <a:spcBef>
                <a:spcPts val="119"/>
              </a:spcBef>
              <a:buClr>
                <a:srgbClr val="2e363d"/>
              </a:buClr>
              <a:buFont typeface="Arial MT"/>
              <a:buChar char="▪"/>
              <a:tabLst>
                <a:tab algn="l" pos="304920"/>
              </a:tabLst>
            </a:pP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Willing to participate </a:t>
            </a:r>
            <a:r>
              <a:rPr b="0" lang="fr-FR" sz="1400" spc="-26" strike="noStrike">
                <a:solidFill>
                  <a:srgbClr val="2e363d"/>
                </a:solidFill>
                <a:latin typeface="Roboto"/>
              </a:rPr>
              <a:t>in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the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6" strike="noStrike">
                <a:solidFill>
                  <a:srgbClr val="2e363d"/>
                </a:solidFill>
                <a:latin typeface="Roboto"/>
              </a:rPr>
              <a:t>study</a:t>
            </a:r>
            <a:endParaRPr b="0" lang="en-GB" sz="1400" spc="-1" strike="noStrike">
              <a:latin typeface="Arial"/>
            </a:endParaRPr>
          </a:p>
        </p:txBody>
      </p:sp>
      <p:grpSp>
        <p:nvGrpSpPr>
          <p:cNvPr id="328" name="object 4"/>
          <p:cNvGrpSpPr/>
          <p:nvPr/>
        </p:nvGrpSpPr>
        <p:grpSpPr>
          <a:xfrm>
            <a:off x="2133720" y="1567800"/>
            <a:ext cx="6568560" cy="2396520"/>
            <a:chOff x="2133720" y="1567800"/>
            <a:chExt cx="6568560" cy="2396520"/>
          </a:xfrm>
        </p:grpSpPr>
        <p:pic>
          <p:nvPicPr>
            <p:cNvPr id="329" name="object 5" descr=""/>
            <p:cNvPicPr/>
            <p:nvPr/>
          </p:nvPicPr>
          <p:blipFill>
            <a:blip r:embed="rId1"/>
            <a:stretch/>
          </p:blipFill>
          <p:spPr>
            <a:xfrm>
              <a:off x="8136360" y="1567800"/>
              <a:ext cx="565920" cy="565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30" name="object 6" descr=""/>
            <p:cNvPicPr/>
            <p:nvPr/>
          </p:nvPicPr>
          <p:blipFill>
            <a:blip r:embed="rId2"/>
            <a:stretch/>
          </p:blipFill>
          <p:spPr>
            <a:xfrm>
              <a:off x="8136360" y="2234520"/>
              <a:ext cx="565920" cy="6314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31" name="object 7"/>
            <p:cNvSpPr/>
            <p:nvPr/>
          </p:nvSpPr>
          <p:spPr>
            <a:xfrm>
              <a:off x="2133720" y="2967120"/>
              <a:ext cx="6244920" cy="997200"/>
            </a:xfrm>
            <a:custGeom>
              <a:avLst/>
              <a:gdLst/>
              <a:ahLst/>
              <a:rect l="l" t="t" r="r" b="b"/>
              <a:pathLst>
                <a:path w="6245225" h="997585">
                  <a:moveTo>
                    <a:pt x="6245099" y="997199"/>
                  </a:moveTo>
                  <a:lnTo>
                    <a:pt x="0" y="997199"/>
                  </a:lnTo>
                  <a:lnTo>
                    <a:pt x="0" y="0"/>
                  </a:lnTo>
                  <a:lnTo>
                    <a:pt x="6245099" y="0"/>
                  </a:lnTo>
                  <a:lnTo>
                    <a:pt x="6245099" y="99719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32" name="object 8"/>
          <p:cNvSpPr/>
          <p:nvPr/>
        </p:nvSpPr>
        <p:spPr>
          <a:xfrm>
            <a:off x="2133720" y="1767600"/>
            <a:ext cx="5883480" cy="946800"/>
          </a:xfrm>
          <a:prstGeom prst="rect">
            <a:avLst/>
          </a:prstGeom>
          <a:solidFill>
            <a:srgbClr val="f3f3f3"/>
          </a:solidFill>
          <a:ln w="28574">
            <a:solidFill>
              <a:srgbClr val="e0666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78840" bIns="0" anchor="t">
            <a:spAutoFit/>
          </a:bodyPr>
          <a:p>
            <a:pPr marL="85680" indent="-216000">
              <a:lnSpc>
                <a:spcPct val="100000"/>
              </a:lnSpc>
              <a:spcBef>
                <a:spcPts val="621"/>
              </a:spcBef>
              <a:buClr>
                <a:srgbClr val="2e363d"/>
              </a:buClr>
              <a:buFont typeface="StarSymbol"/>
              <a:buChar char="-"/>
              <a:tabLst>
                <a:tab algn="l" pos="178560"/>
              </a:tabLst>
            </a:pP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Informal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caregivers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are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concerned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35" strike="noStrike">
                <a:solidFill>
                  <a:srgbClr val="2e363d"/>
                </a:solidFill>
                <a:latin typeface="Roboto"/>
              </a:rPr>
              <a:t>by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the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diﬃculties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9" strike="noStrike">
                <a:solidFill>
                  <a:srgbClr val="2e363d"/>
                </a:solidFill>
                <a:latin typeface="Roboto"/>
              </a:rPr>
              <a:t>of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their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loved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ones </a:t>
            </a:r>
            <a:r>
              <a:rPr b="0" lang="fr-FR" sz="1400" spc="-330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and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6" strike="noStrike">
                <a:solidFill>
                  <a:srgbClr val="2e363d"/>
                </a:solidFill>
                <a:latin typeface="Roboto"/>
              </a:rPr>
              <a:t>may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also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suffer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from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physical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and/or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psychological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disorders.</a:t>
            </a:r>
            <a:endParaRPr b="0" lang="en-GB" sz="1400" spc="-1" strike="noStrike">
              <a:latin typeface="Arial"/>
            </a:endParaRPr>
          </a:p>
          <a:p>
            <a:pPr marL="177840" indent="-92880">
              <a:lnSpc>
                <a:spcPts val="1681"/>
              </a:lnSpc>
              <a:buClr>
                <a:srgbClr val="2e363d"/>
              </a:buClr>
              <a:buFont typeface="StarSymbol"/>
              <a:buChar char="-"/>
              <a:tabLst>
                <a:tab algn="l" pos="178560"/>
              </a:tabLst>
            </a:pP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Caregiving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often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involves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burden</a:t>
            </a:r>
            <a:r>
              <a:rPr b="0" lang="fr-FR" sz="1400" spc="29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1400" spc="-1" strike="noStrike">
                <a:solidFill>
                  <a:srgbClr val="2e363d"/>
                </a:solidFill>
                <a:latin typeface="Arial"/>
              </a:rPr>
              <a:t>→</a:t>
            </a:r>
            <a:r>
              <a:rPr b="1" lang="fr-FR" sz="1400" spc="-41" strike="noStrike">
                <a:solidFill>
                  <a:srgbClr val="2e363d"/>
                </a:solidFill>
                <a:latin typeface="Arial"/>
              </a:rPr>
              <a:t> </a:t>
            </a:r>
            <a:r>
              <a:rPr b="1" lang="fr-FR" sz="1400" spc="-21" strike="noStrike">
                <a:solidFill>
                  <a:srgbClr val="2e363d"/>
                </a:solidFill>
                <a:latin typeface="Roboto"/>
              </a:rPr>
              <a:t>fatigability,</a:t>
            </a:r>
            <a:r>
              <a:rPr b="1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1400" spc="-12" strike="noStrike">
                <a:solidFill>
                  <a:srgbClr val="2e363d"/>
                </a:solidFill>
                <a:latin typeface="Roboto"/>
              </a:rPr>
              <a:t>stress,</a:t>
            </a:r>
            <a:r>
              <a:rPr b="1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1400" spc="-12" strike="noStrike">
                <a:solidFill>
                  <a:srgbClr val="2e363d"/>
                </a:solidFill>
                <a:latin typeface="Roboto"/>
              </a:rPr>
              <a:t>health</a:t>
            </a:r>
            <a:r>
              <a:rPr b="1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1400" spc="-7" strike="noStrike">
                <a:solidFill>
                  <a:srgbClr val="2e363d"/>
                </a:solidFill>
                <a:latin typeface="Roboto"/>
              </a:rPr>
              <a:t>issues</a:t>
            </a:r>
            <a:endParaRPr b="0" lang="en-GB" sz="1400" spc="-1" strike="noStrike">
              <a:latin typeface="Arial"/>
            </a:endParaRPr>
          </a:p>
          <a:p>
            <a:pPr marL="250920">
              <a:lnSpc>
                <a:spcPts val="1800"/>
              </a:lnSpc>
              <a:buNone/>
              <a:tabLst>
                <a:tab algn="l" pos="542160"/>
              </a:tabLst>
            </a:pPr>
            <a:r>
              <a:rPr b="1" i="1" lang="fr-FR" sz="1500" spc="-1" strike="noStrike">
                <a:solidFill>
                  <a:srgbClr val="000000"/>
                </a:solidFill>
                <a:latin typeface="Arial"/>
              </a:rPr>
              <a:t>-</a:t>
            </a:r>
            <a:r>
              <a:rPr b="1" i="1" lang="fr-FR" sz="1500" spc="-1" strike="noStrike">
                <a:solidFill>
                  <a:srgbClr val="000000"/>
                </a:solidFill>
                <a:latin typeface="Arial"/>
              </a:rPr>
              <a:t>	</a:t>
            </a:r>
            <a:r>
              <a:rPr b="1" i="1" lang="fr-FR" sz="1500" spc="-15" strike="noStrike">
                <a:solidFill>
                  <a:srgbClr val="000000"/>
                </a:solidFill>
                <a:latin typeface="Arial"/>
              </a:rPr>
              <a:t>Tests </a:t>
            </a:r>
            <a:r>
              <a:rPr b="1" i="1" lang="fr-FR" sz="1500" spc="-7" strike="noStrike">
                <a:solidFill>
                  <a:srgbClr val="000000"/>
                </a:solidFill>
                <a:latin typeface="Arial"/>
              </a:rPr>
              <a:t>must</a:t>
            </a:r>
            <a:r>
              <a:rPr b="1" i="1" lang="fr-FR" sz="1500" spc="-15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i="1" lang="fr-FR" sz="1500" spc="-7" strike="noStrike">
                <a:solidFill>
                  <a:srgbClr val="000000"/>
                </a:solidFill>
                <a:latin typeface="Arial"/>
              </a:rPr>
              <a:t>be</a:t>
            </a:r>
            <a:r>
              <a:rPr b="1" i="1" lang="fr-FR" sz="1500" spc="-15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i="1" lang="fr-FR" sz="1500" spc="-7" strike="noStrike">
                <a:solidFill>
                  <a:srgbClr val="000000"/>
                </a:solidFill>
                <a:latin typeface="Arial"/>
              </a:rPr>
              <a:t>short,</a:t>
            </a:r>
            <a:r>
              <a:rPr b="1" i="1" lang="fr-FR" sz="1500" spc="-15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i="1" lang="fr-FR" sz="1500" spc="-7" strike="noStrike">
                <a:solidFill>
                  <a:srgbClr val="000000"/>
                </a:solidFill>
                <a:latin typeface="Arial"/>
              </a:rPr>
              <a:t>simple,</a:t>
            </a:r>
            <a:r>
              <a:rPr b="1" i="1" lang="fr-FR" sz="1500" spc="-15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i="1" lang="fr-FR" sz="1500" spc="-7" strike="noStrike">
                <a:solidFill>
                  <a:srgbClr val="000000"/>
                </a:solidFill>
                <a:latin typeface="Arial"/>
              </a:rPr>
              <a:t>and</a:t>
            </a:r>
            <a:r>
              <a:rPr b="1" i="1" lang="fr-FR" sz="1500" spc="-12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i="1" lang="fr-FR" sz="1500" spc="-1" strike="noStrike">
                <a:solidFill>
                  <a:srgbClr val="000000"/>
                </a:solidFill>
                <a:latin typeface="Arial"/>
              </a:rPr>
              <a:t>facilitated</a:t>
            </a:r>
            <a:r>
              <a:rPr b="1" i="1" lang="fr-FR" sz="1500" spc="-15" strike="noStrike">
                <a:solidFill>
                  <a:srgbClr val="000000"/>
                </a:solidFill>
                <a:latin typeface="Arial"/>
              </a:rPr>
              <a:t> </a:t>
            </a:r>
            <a:r>
              <a:rPr b="1" i="1" lang="fr-FR" sz="1500" spc="-7" strike="noStrike">
                <a:solidFill>
                  <a:srgbClr val="000000"/>
                </a:solidFill>
                <a:latin typeface="Arial"/>
              </a:rPr>
              <a:t>++++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333" name="object 9"/>
          <p:cNvSpPr/>
          <p:nvPr/>
        </p:nvSpPr>
        <p:spPr>
          <a:xfrm>
            <a:off x="152280" y="1865160"/>
            <a:ext cx="1971720" cy="40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fr-FR" sz="2600" spc="-7" strike="noStrike">
                <a:solidFill>
                  <a:srgbClr val="2e363d"/>
                </a:solidFill>
                <a:latin typeface="Roboto"/>
              </a:rPr>
              <a:t>Participants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334" name="object 10"/>
          <p:cNvSpPr/>
          <p:nvPr/>
        </p:nvSpPr>
        <p:spPr>
          <a:xfrm>
            <a:off x="2168640" y="2873520"/>
            <a:ext cx="6019560" cy="105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84960" bIns="0" anchor="t">
            <a:spAutoFit/>
          </a:bodyPr>
          <a:p>
            <a:pPr marL="322560" indent="-310680">
              <a:lnSpc>
                <a:spcPct val="100000"/>
              </a:lnSpc>
              <a:spcBef>
                <a:spcPts val="669"/>
              </a:spcBef>
              <a:buClr>
                <a:srgbClr val="000000"/>
              </a:buClr>
              <a:buSzPct val="107000"/>
              <a:buFont typeface="StarSymbol"/>
              <a:buAutoNum type="arabicParenR" startAt="3"/>
              <a:tabLst>
                <a:tab algn="l" pos="323280"/>
              </a:tabLst>
            </a:pPr>
            <a:r>
              <a:rPr b="1" lang="fr-FR" sz="1500" spc="-21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</a:rPr>
              <a:t>Day</a:t>
            </a:r>
            <a:r>
              <a:rPr b="1" lang="fr-FR" sz="1500" spc="-12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</a:rPr>
              <a:t> </a:t>
            </a:r>
            <a:r>
              <a:rPr b="1" lang="fr-FR" sz="1500" spc="-75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</a:rPr>
              <a:t>-</a:t>
            </a:r>
            <a:r>
              <a:rPr b="1" lang="fr-FR" sz="1500" spc="-12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</a:rPr>
              <a:t> </a:t>
            </a:r>
            <a:r>
              <a:rPr b="1" lang="fr-FR" sz="1500" spc="4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</a:rPr>
              <a:t>care</a:t>
            </a:r>
            <a:r>
              <a:rPr b="1" lang="fr-FR" sz="1500" spc="-12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</a:rPr>
              <a:t> hospital </a:t>
            </a:r>
            <a:r>
              <a:rPr b="1" lang="fr-FR" sz="1500" spc="-7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</a:rPr>
              <a:t>professionals</a:t>
            </a:r>
            <a:r>
              <a:rPr b="1" lang="fr-FR" sz="1500" spc="38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1400" spc="-12" strike="noStrike">
                <a:solidFill>
                  <a:srgbClr val="000000"/>
                </a:solidFill>
                <a:latin typeface="Roboto"/>
              </a:rPr>
              <a:t>(n=50)</a:t>
            </a:r>
            <a:endParaRPr b="0" lang="en-GB" sz="1400" spc="-1" strike="noStrike">
              <a:latin typeface="Arial"/>
            </a:endParaRPr>
          </a:p>
          <a:p>
            <a:pPr lvl="1" marL="422280" indent="-291960">
              <a:lnSpc>
                <a:spcPct val="100000"/>
              </a:lnSpc>
              <a:spcBef>
                <a:spcPts val="609"/>
              </a:spcBef>
              <a:buClr>
                <a:srgbClr val="2e363d"/>
              </a:buClr>
              <a:buFont typeface="Arial MT"/>
              <a:buChar char="▪"/>
              <a:tabLst>
                <a:tab algn="l" pos="422280"/>
                <a:tab algn="l" pos="423000"/>
              </a:tabLst>
            </a:pP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All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categories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9" strike="noStrike">
                <a:solidFill>
                  <a:srgbClr val="2e363d"/>
                </a:solidFill>
                <a:latin typeface="Roboto"/>
              </a:rPr>
              <a:t>of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professionals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involved</a:t>
            </a:r>
            <a:r>
              <a:rPr b="0" lang="fr-FR" sz="1400" spc="4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6" strike="noStrike">
                <a:solidFill>
                  <a:srgbClr val="2e363d"/>
                </a:solidFill>
                <a:latin typeface="Roboto"/>
              </a:rPr>
              <a:t>in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the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32" strike="noStrike">
                <a:solidFill>
                  <a:srgbClr val="2e363d"/>
                </a:solidFill>
                <a:latin typeface="Roboto"/>
              </a:rPr>
              <a:t>day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care</a:t>
            </a:r>
            <a:r>
              <a:rPr b="0" lang="fr-FR" sz="1400" spc="4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hospital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context</a:t>
            </a:r>
            <a:endParaRPr b="0" lang="en-GB" sz="1400" spc="-1" strike="noStrike">
              <a:latin typeface="Arial"/>
            </a:endParaRPr>
          </a:p>
          <a:p>
            <a:pPr lvl="1" marL="422280" indent="-291960">
              <a:lnSpc>
                <a:spcPct val="100000"/>
              </a:lnSpc>
              <a:spcBef>
                <a:spcPts val="113"/>
              </a:spcBef>
              <a:buClr>
                <a:srgbClr val="2e363d"/>
              </a:buClr>
              <a:buFont typeface="Arial MT"/>
              <a:buChar char="▪"/>
              <a:tabLst>
                <a:tab algn="l" pos="422280"/>
                <a:tab algn="l" pos="423000"/>
              </a:tabLst>
            </a:pP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Being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over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18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years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 old</a:t>
            </a:r>
            <a:endParaRPr b="0" lang="en-GB" sz="1400" spc="-1" strike="noStrike">
              <a:latin typeface="Arial"/>
            </a:endParaRPr>
          </a:p>
          <a:p>
            <a:pPr lvl="1" marL="422280" indent="-291960">
              <a:lnSpc>
                <a:spcPct val="100000"/>
              </a:lnSpc>
              <a:spcBef>
                <a:spcPts val="119"/>
              </a:spcBef>
              <a:buClr>
                <a:srgbClr val="2e363d"/>
              </a:buClr>
              <a:buFont typeface="Arial MT"/>
              <a:buChar char="▪"/>
              <a:tabLst>
                <a:tab algn="l" pos="422280"/>
                <a:tab algn="l" pos="423000"/>
              </a:tabLst>
            </a:pP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Willing to participate </a:t>
            </a:r>
            <a:r>
              <a:rPr b="0" lang="fr-FR" sz="1400" spc="-26" strike="noStrike">
                <a:solidFill>
                  <a:srgbClr val="2e363d"/>
                </a:solidFill>
                <a:latin typeface="Roboto"/>
              </a:rPr>
              <a:t>in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the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6" strike="noStrike">
                <a:solidFill>
                  <a:srgbClr val="2e363d"/>
                </a:solidFill>
                <a:latin typeface="Roboto"/>
              </a:rPr>
              <a:t>study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335" name="object 11"/>
          <p:cNvSpPr/>
          <p:nvPr/>
        </p:nvSpPr>
        <p:spPr>
          <a:xfrm>
            <a:off x="1204920" y="4101480"/>
            <a:ext cx="7860240" cy="717840"/>
          </a:xfrm>
          <a:prstGeom prst="rect">
            <a:avLst/>
          </a:prstGeom>
          <a:solidFill>
            <a:srgbClr val="f3f3f3"/>
          </a:solidFill>
          <a:ln w="28574">
            <a:solidFill>
              <a:srgbClr val="e0666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78840" bIns="0" anchor="t">
            <a:spAutoFit/>
          </a:bodyPr>
          <a:p>
            <a:pPr marL="177840" indent="-92880">
              <a:lnSpc>
                <a:spcPct val="100000"/>
              </a:lnSpc>
              <a:spcBef>
                <a:spcPts val="621"/>
              </a:spcBef>
              <a:buClr>
                <a:srgbClr val="2e363d"/>
              </a:buClr>
              <a:buFont typeface="StarSymbol"/>
              <a:buChar char="-"/>
              <a:tabLst>
                <a:tab algn="l" pos="178560"/>
              </a:tabLst>
            </a:pP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High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work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rates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combined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with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a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lack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9" strike="noStrike">
                <a:solidFill>
                  <a:srgbClr val="2e363d"/>
                </a:solidFill>
                <a:latin typeface="Roboto"/>
              </a:rPr>
              <a:t>of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staff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(fatigability,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stress)</a:t>
            </a:r>
            <a:endParaRPr b="0" lang="en-GB" sz="1400" spc="-1" strike="noStrike">
              <a:latin typeface="Arial"/>
            </a:endParaRPr>
          </a:p>
          <a:p>
            <a:pPr marL="177840" indent="-92880">
              <a:lnSpc>
                <a:spcPct val="100000"/>
              </a:lnSpc>
              <a:buClr>
                <a:srgbClr val="2e363d"/>
              </a:buClr>
              <a:buFont typeface="StarSymbol"/>
              <a:buChar char="-"/>
              <a:tabLst>
                <a:tab algn="l" pos="178560"/>
              </a:tabLst>
            </a:pP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Feeling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obliged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to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consent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to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2" strike="noStrike">
                <a:solidFill>
                  <a:srgbClr val="2e363d"/>
                </a:solidFill>
                <a:latin typeface="Roboto"/>
              </a:rPr>
              <a:t>participate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6" strike="noStrike">
                <a:solidFill>
                  <a:srgbClr val="2e363d"/>
                </a:solidFill>
                <a:latin typeface="Roboto"/>
              </a:rPr>
              <a:t>in</a:t>
            </a:r>
            <a:r>
              <a:rPr b="0" lang="fr-FR" sz="14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15" strike="noStrike">
                <a:solidFill>
                  <a:srgbClr val="2e363d"/>
                </a:solidFill>
                <a:latin typeface="Roboto"/>
              </a:rPr>
              <a:t>the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6" strike="noStrike">
                <a:solidFill>
                  <a:srgbClr val="2e363d"/>
                </a:solidFill>
                <a:latin typeface="Roboto"/>
              </a:rPr>
              <a:t>study</a:t>
            </a:r>
            <a:r>
              <a:rPr b="0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1400" spc="-21" strike="noStrike">
                <a:solidFill>
                  <a:srgbClr val="2e363d"/>
                </a:solidFill>
                <a:latin typeface="Roboto"/>
              </a:rPr>
              <a:t>(hierarchy)</a:t>
            </a:r>
            <a:endParaRPr b="0" lang="en-GB" sz="1400" spc="-1" strike="noStrike">
              <a:latin typeface="Arial"/>
            </a:endParaRPr>
          </a:p>
          <a:p>
            <a:pPr marL="351000">
              <a:lnSpc>
                <a:spcPct val="100000"/>
              </a:lnSpc>
              <a:buNone/>
              <a:tabLst>
                <a:tab algn="l" pos="178560"/>
              </a:tabLst>
            </a:pPr>
            <a:r>
              <a:rPr b="1" lang="fr-FR" sz="1400" spc="-1" strike="noStrike">
                <a:solidFill>
                  <a:srgbClr val="2e363d"/>
                </a:solidFill>
                <a:latin typeface="Arial"/>
              </a:rPr>
              <a:t>→</a:t>
            </a:r>
            <a:r>
              <a:rPr b="1" lang="fr-FR" sz="1400" spc="-41" strike="noStrike">
                <a:solidFill>
                  <a:srgbClr val="2e363d"/>
                </a:solidFill>
                <a:latin typeface="Arial"/>
              </a:rPr>
              <a:t> </a:t>
            </a:r>
            <a:r>
              <a:rPr b="1" lang="fr-FR" sz="1400" spc="4" strike="noStrike">
                <a:solidFill>
                  <a:srgbClr val="2e363d"/>
                </a:solidFill>
                <a:latin typeface="Roboto"/>
              </a:rPr>
              <a:t>offer</a:t>
            </a:r>
            <a:r>
              <a:rPr b="1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1400" spc="-7" strike="noStrike">
                <a:solidFill>
                  <a:srgbClr val="2e363d"/>
                </a:solidFill>
                <a:latin typeface="Roboto"/>
              </a:rPr>
              <a:t>a</a:t>
            </a:r>
            <a:r>
              <a:rPr b="1" lang="fr-FR" sz="1400" spc="-1" strike="noStrike">
                <a:solidFill>
                  <a:srgbClr val="2e363d"/>
                </a:solidFill>
                <a:latin typeface="Roboto"/>
              </a:rPr>
              <a:t> large </a:t>
            </a:r>
            <a:r>
              <a:rPr b="1" lang="fr-FR" sz="1400" spc="-12" strike="noStrike">
                <a:solidFill>
                  <a:srgbClr val="2e363d"/>
                </a:solidFill>
                <a:latin typeface="Roboto"/>
              </a:rPr>
              <a:t>ﬂexibility</a:t>
            </a:r>
            <a:r>
              <a:rPr b="1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1400" spc="4" strike="noStrike">
                <a:solidFill>
                  <a:srgbClr val="2e363d"/>
                </a:solidFill>
                <a:latin typeface="Roboto"/>
              </a:rPr>
              <a:t>of</a:t>
            </a:r>
            <a:r>
              <a:rPr b="1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1400" spc="-12" strike="noStrike">
                <a:solidFill>
                  <a:srgbClr val="2e363d"/>
                </a:solidFill>
                <a:latin typeface="Roboto"/>
              </a:rPr>
              <a:t>test</a:t>
            </a:r>
            <a:r>
              <a:rPr b="1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1400" spc="-7" strike="noStrike">
                <a:solidFill>
                  <a:srgbClr val="2e363d"/>
                </a:solidFill>
                <a:latin typeface="Roboto"/>
              </a:rPr>
              <a:t>schedules,</a:t>
            </a:r>
            <a:r>
              <a:rPr b="1" lang="fr-FR" sz="1400" spc="-1" strike="noStrike">
                <a:solidFill>
                  <a:srgbClr val="2e363d"/>
                </a:solidFill>
                <a:latin typeface="Roboto"/>
              </a:rPr>
              <a:t> encourage </a:t>
            </a:r>
            <a:r>
              <a:rPr b="1" lang="fr-FR" sz="1400" spc="4" strike="noStrike">
                <a:solidFill>
                  <a:srgbClr val="2e363d"/>
                </a:solidFill>
                <a:latin typeface="Roboto"/>
              </a:rPr>
              <a:t>freedom of</a:t>
            </a:r>
            <a:r>
              <a:rPr b="1" lang="fr-FR" sz="1400" spc="-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1400" spc="-12" strike="noStrike">
                <a:solidFill>
                  <a:srgbClr val="2e363d"/>
                </a:solidFill>
                <a:latin typeface="Roboto"/>
              </a:rPr>
              <a:t>opinion</a:t>
            </a:r>
            <a:endParaRPr b="0" lang="en-GB" sz="1400" spc="-1" strike="noStrike">
              <a:latin typeface="Arial"/>
            </a:endParaRPr>
          </a:p>
        </p:txBody>
      </p:sp>
      <p:grpSp>
        <p:nvGrpSpPr>
          <p:cNvPr id="336" name="object 12"/>
          <p:cNvGrpSpPr/>
          <p:nvPr/>
        </p:nvGrpSpPr>
        <p:grpSpPr>
          <a:xfrm>
            <a:off x="510840" y="3700440"/>
            <a:ext cx="565920" cy="1198080"/>
            <a:chOff x="510840" y="3700440"/>
            <a:chExt cx="565920" cy="1198080"/>
          </a:xfrm>
        </p:grpSpPr>
        <p:pic>
          <p:nvPicPr>
            <p:cNvPr id="337" name="object 13" descr=""/>
            <p:cNvPicPr/>
            <p:nvPr/>
          </p:nvPicPr>
          <p:blipFill>
            <a:blip r:embed="rId3"/>
            <a:stretch/>
          </p:blipFill>
          <p:spPr>
            <a:xfrm>
              <a:off x="510840" y="3700440"/>
              <a:ext cx="565920" cy="5659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38" name="object 14" descr=""/>
            <p:cNvPicPr/>
            <p:nvPr/>
          </p:nvPicPr>
          <p:blipFill>
            <a:blip r:embed="rId4"/>
            <a:stretch/>
          </p:blipFill>
          <p:spPr>
            <a:xfrm>
              <a:off x="537480" y="4267080"/>
              <a:ext cx="512280" cy="63144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PlaceHolder 1"/>
          <p:cNvSpPr>
            <a:spLocks noGrp="1"/>
          </p:cNvSpPr>
          <p:nvPr>
            <p:ph/>
          </p:nvPr>
        </p:nvSpPr>
        <p:spPr>
          <a:xfrm>
            <a:off x="3007440" y="166680"/>
            <a:ext cx="6002280" cy="295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" sz="1700" spc="-1" strike="noStrike">
                <a:solidFill>
                  <a:srgbClr val="322680"/>
                </a:solidFill>
                <a:latin typeface="Roboto"/>
                <a:ea typeface="Roboto"/>
              </a:rPr>
              <a:t>[Two weeks before experimentation] </a:t>
            </a:r>
            <a:br>
              <a:rPr sz="1500"/>
            </a:br>
            <a:r>
              <a:rPr b="0" lang="en" sz="1500" spc="-1" strike="noStrike" u="sng">
                <a:solidFill>
                  <a:srgbClr val="2e363d"/>
                </a:solidFill>
                <a:uFillTx/>
                <a:latin typeface="Roboto"/>
                <a:ea typeface="Roboto"/>
              </a:rPr>
              <a:t>Recruitment</a:t>
            </a:r>
            <a:r>
              <a:rPr b="0" lang="en" sz="1500" spc="-1" strike="noStrike">
                <a:solidFill>
                  <a:srgbClr val="2e363d"/>
                </a:solidFill>
                <a:latin typeface="Roboto"/>
                <a:ea typeface="Roboto"/>
              </a:rPr>
              <a:t>: </a:t>
            </a:r>
            <a:br>
              <a:rPr sz="1500"/>
            </a:br>
            <a:r>
              <a:rPr b="0" lang="en" sz="1500" spc="-1" strike="noStrike">
                <a:solidFill>
                  <a:srgbClr val="2e363d"/>
                </a:solidFill>
                <a:latin typeface="Roboto"/>
                <a:ea typeface="Roboto"/>
              </a:rPr>
              <a:t>1. Verification of eligibility criteria for study participation</a:t>
            </a: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" sz="1500" spc="-1" strike="noStrike">
                <a:solidFill>
                  <a:srgbClr val="2e363d"/>
                </a:solidFill>
                <a:latin typeface="Roboto"/>
                <a:ea typeface="Roboto"/>
              </a:rPr>
              <a:t>2. Call to participant + explanation of project </a:t>
            </a: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" sz="1500" spc="-1" strike="noStrike">
                <a:solidFill>
                  <a:srgbClr val="2e363d"/>
                </a:solidFill>
                <a:latin typeface="Roboto"/>
                <a:ea typeface="Roboto"/>
              </a:rPr>
              <a:t>3. If participant agreed, send the information note</a:t>
            </a: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" sz="1700" spc="-1" strike="noStrike">
                <a:solidFill>
                  <a:srgbClr val="322680"/>
                </a:solidFill>
                <a:latin typeface="Roboto"/>
                <a:ea typeface="Roboto"/>
              </a:rPr>
              <a:t>[Day of the experiment]</a:t>
            </a:r>
            <a:endParaRPr b="0" lang="fr-FR" sz="17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" sz="1500" spc="-1" strike="noStrike">
                <a:solidFill>
                  <a:srgbClr val="2e363d"/>
                </a:solidFill>
                <a:latin typeface="Roboto"/>
                <a:ea typeface="Roboto"/>
              </a:rPr>
              <a:t>1. Reminder of the project and signature of consent forms</a:t>
            </a: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" sz="1500" spc="-1" strike="noStrike">
                <a:solidFill>
                  <a:srgbClr val="2e363d"/>
                </a:solidFill>
                <a:latin typeface="Roboto"/>
                <a:ea typeface="Roboto"/>
              </a:rPr>
              <a:t>2. Individual or group sessions (patients and/or carers) with ARI and participants</a:t>
            </a: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" sz="1500" spc="-1" strike="noStrike">
                <a:solidFill>
                  <a:srgbClr val="2e363d"/>
                </a:solidFill>
                <a:latin typeface="Roboto"/>
                <a:ea typeface="Roboto"/>
              </a:rPr>
              <a:t>3. Evaluation questionnaires + interviews with the researcher</a:t>
            </a: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0" name="PlaceHolder 2"/>
          <p:cNvSpPr>
            <a:spLocks noGrp="1"/>
          </p:cNvSpPr>
          <p:nvPr>
            <p:ph type="title"/>
          </p:nvPr>
        </p:nvSpPr>
        <p:spPr>
          <a:xfrm>
            <a:off x="0" y="219060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" sz="3200" spc="-1" strike="noStrike">
                <a:solidFill>
                  <a:srgbClr val="2e363d"/>
                </a:solidFill>
                <a:latin typeface="Roboto"/>
                <a:ea typeface="Roboto"/>
              </a:rPr>
              <a:t>Procedure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3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1" name="PlaceHolder 3"/>
          <p:cNvSpPr>
            <a:spLocks noGrp="1"/>
          </p:cNvSpPr>
          <p:nvPr>
            <p:ph/>
          </p:nvPr>
        </p:nvSpPr>
        <p:spPr>
          <a:xfrm>
            <a:off x="2895480" y="3181320"/>
            <a:ext cx="3430800" cy="1519920"/>
          </a:xfrm>
          <a:prstGeom prst="rect">
            <a:avLst/>
          </a:prstGeom>
          <a:noFill/>
          <a:ln w="19080">
            <a:solidFill>
              <a:srgbClr val="0000ff"/>
            </a:solidFill>
            <a:prstDash val="dot"/>
            <a:round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800" spc="-1" strike="noStrike">
                <a:solidFill>
                  <a:srgbClr val="322680"/>
                </a:solidFill>
                <a:latin typeface="Roboto"/>
                <a:ea typeface="Roboto"/>
              </a:rPr>
              <a:t>Assessment tools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330120">
              <a:lnSpc>
                <a:spcPct val="100000"/>
              </a:lnSpc>
              <a:spcBef>
                <a:spcPts val="601"/>
              </a:spcBef>
              <a:buClr>
                <a:srgbClr val="76a5af"/>
              </a:buClr>
              <a:buFont typeface="Roboto"/>
              <a:buChar char="▪"/>
              <a:tabLst>
                <a:tab algn="l" pos="0"/>
              </a:tabLst>
            </a:pPr>
            <a:r>
              <a:rPr b="0" lang="en" sz="1600" spc="-1" strike="noStrike">
                <a:solidFill>
                  <a:srgbClr val="2e363d"/>
                </a:solidFill>
                <a:latin typeface="Roboto"/>
                <a:ea typeface="Roboto"/>
              </a:rPr>
              <a:t>System Usability Scale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marL="457200" indent="-330120">
              <a:lnSpc>
                <a:spcPct val="100000"/>
              </a:lnSpc>
              <a:buClr>
                <a:srgbClr val="76a5af"/>
              </a:buClr>
              <a:buFont typeface="Roboto"/>
              <a:buChar char="▪"/>
              <a:tabLst>
                <a:tab algn="l" pos="0"/>
              </a:tabLst>
            </a:pPr>
            <a:r>
              <a:rPr b="0" lang="en" sz="1600" spc="-1" strike="noStrike">
                <a:solidFill>
                  <a:srgbClr val="2e363d"/>
                </a:solidFill>
                <a:latin typeface="Roboto"/>
                <a:ea typeface="Roboto"/>
              </a:rPr>
              <a:t>Acceptability E-Scale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marL="457200" indent="-330120">
              <a:lnSpc>
                <a:spcPct val="100000"/>
              </a:lnSpc>
              <a:buClr>
                <a:srgbClr val="76a5af"/>
              </a:buClr>
              <a:buFont typeface="Roboto"/>
              <a:buChar char="▪"/>
              <a:tabLst>
                <a:tab algn="l" pos="0"/>
              </a:tabLst>
            </a:pPr>
            <a:r>
              <a:rPr b="0" lang="en" sz="1600" spc="-1" strike="noStrike">
                <a:solidFill>
                  <a:srgbClr val="2e363d"/>
                </a:solidFill>
                <a:latin typeface="Roboto"/>
                <a:ea typeface="Roboto"/>
              </a:rPr>
              <a:t>Interview about ethical issues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marL="457200" indent="-330120">
              <a:lnSpc>
                <a:spcPct val="100000"/>
              </a:lnSpc>
              <a:buClr>
                <a:srgbClr val="76a5af"/>
              </a:buClr>
              <a:buFont typeface="Roboto"/>
              <a:buChar char="▪"/>
              <a:tabLst>
                <a:tab algn="l" pos="0"/>
              </a:tabLst>
            </a:pPr>
            <a:r>
              <a:rPr b="0" lang="en" sz="1600" spc="-1" strike="noStrike">
                <a:solidFill>
                  <a:srgbClr val="2e363d"/>
                </a:solidFill>
                <a:latin typeface="Roboto"/>
                <a:ea typeface="Roboto"/>
              </a:rPr>
              <a:t>Observation grid 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2" name="Google Shape;105;g1e93e89adea_1_0"/>
          <p:cNvSpPr/>
          <p:nvPr/>
        </p:nvSpPr>
        <p:spPr>
          <a:xfrm>
            <a:off x="6727680" y="3285000"/>
            <a:ext cx="2282400" cy="1711800"/>
          </a:xfrm>
          <a:prstGeom prst="roundRect">
            <a:avLst>
              <a:gd name="adj" fmla="val 12001"/>
            </a:avLst>
          </a:pr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43" name="PlaceHolder 4"/>
          <p:cNvSpPr>
            <a:spLocks noGrp="1"/>
          </p:cNvSpPr>
          <p:nvPr>
            <p:ph type="sldNum" idx="19"/>
          </p:nvPr>
        </p:nvSpPr>
        <p:spPr>
          <a:xfrm>
            <a:off x="8534520" y="4854240"/>
            <a:ext cx="548280" cy="207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800" spc="-1" strike="noStrike">
                <a:solidFill>
                  <a:srgbClr val="8b8b8b"/>
                </a:solidFill>
                <a:latin typeface="Roboto"/>
                <a:ea typeface="Roboto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B565B713-E3D4-47D8-8512-CAC2DF6B6FB7}" type="slidenum">
              <a:rPr b="0" lang="en" sz="1800" spc="-1" strike="noStrike">
                <a:solidFill>
                  <a:srgbClr val="8b8b8b"/>
                </a:solidFill>
                <a:latin typeface="Roboto"/>
                <a:ea typeface="Roboto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  <p:sp>
        <p:nvSpPr>
          <p:cNvPr id="344" name="Rectangle 1"/>
          <p:cNvSpPr/>
          <p:nvPr/>
        </p:nvSpPr>
        <p:spPr>
          <a:xfrm>
            <a:off x="1905120" y="4717080"/>
            <a:ext cx="44798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>
              <a:lnSpc>
                <a:spcPct val="100000"/>
              </a:lnSpc>
              <a:spcBef>
                <a:spcPts val="1596"/>
              </a:spcBef>
              <a:buNone/>
            </a:pPr>
            <a:r>
              <a:rPr b="1" lang="fr-FR" sz="1800" spc="-12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</a:rPr>
              <a:t>Transfer of data to INRIA and partners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345" name="object 11" descr=""/>
          <p:cNvPicPr/>
          <p:nvPr/>
        </p:nvPicPr>
        <p:blipFill>
          <a:blip r:embed="rId2"/>
          <a:stretch/>
        </p:blipFill>
        <p:spPr>
          <a:xfrm>
            <a:off x="858240" y="4156560"/>
            <a:ext cx="828360" cy="853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558720" y="136440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3200" spc="-1" strike="noStrike">
                <a:solidFill>
                  <a:srgbClr val="2e363d"/>
                </a:solidFill>
                <a:latin typeface="Roboto"/>
                <a:ea typeface="Roboto"/>
              </a:rPr>
              <a:t>Limits of legal framework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493308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57200" indent="-355680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</a:pPr>
            <a:r>
              <a:rPr b="0" lang="en-US" sz="1800" spc="-1" strike="noStrike">
                <a:solidFill>
                  <a:srgbClr val="2e363d"/>
                </a:solidFill>
                <a:latin typeface="Calibri"/>
                <a:ea typeface="Roboto"/>
              </a:rPr>
              <a:t>Robots may challenge the current legal framework of societies where they operate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355680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</a:pPr>
            <a:r>
              <a:rPr b="0" lang="en-US" sz="1800" spc="-1" strike="noStrike">
                <a:solidFill>
                  <a:srgbClr val="2e363d"/>
                </a:solidFill>
                <a:latin typeface="Calibri"/>
                <a:ea typeface="Roboto"/>
              </a:rPr>
              <a:t>National and supranational legislation have adapted to ensure the privacy of their citizen (e.g.: GDPR in 2016, applied in 2019)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355680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</a:pPr>
            <a:r>
              <a:rPr b="0" lang="en-US" sz="1800" spc="-1" strike="noStrike">
                <a:solidFill>
                  <a:srgbClr val="2e363d"/>
                </a:solidFill>
                <a:latin typeface="Calibri"/>
                <a:ea typeface="Roboto"/>
              </a:rPr>
              <a:t>But some grey areas remain about the use of personal data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1" marL="914400" indent="-3556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StarSymbol"/>
              <a:buChar char="▫"/>
            </a:pPr>
            <a:r>
              <a:rPr b="0" lang="en-US" sz="1800" spc="-1" strike="noStrike">
                <a:latin typeface="Calibri"/>
                <a:ea typeface="Roboto"/>
              </a:rPr>
              <a:t>CPP although no change of medical care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1" marL="914400" indent="-35568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StarSymbol"/>
              <a:buChar char="▫"/>
            </a:pPr>
            <a:r>
              <a:rPr b="0" lang="en-US" sz="1800" spc="-1" strike="noStrike">
                <a:latin typeface="Calibri"/>
                <a:ea typeface="Roboto"/>
              </a:rPr>
              <a:t>No answer concerning collection of data in environment with several people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990720" y="542520"/>
            <a:ext cx="7875720" cy="56160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100000"/>
              </a:lnSpc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Roboto"/>
              </a:rPr>
              <a:t>Health Technology Assessment Core Model 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/>
          </p:nvPr>
        </p:nvSpPr>
        <p:spPr>
          <a:xfrm>
            <a:off x="732600" y="1004760"/>
            <a:ext cx="6933960" cy="404244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txBody>
          <a:bodyPr lIns="0" rIns="0" tIns="0" bIns="0" anchor="t">
            <a:noAutofit/>
          </a:bodyPr>
          <a:p>
            <a:pPr marL="91440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808080"/>
                </a:solidFill>
                <a:latin typeface="Calibri"/>
              </a:rPr>
              <a:t>Health Problem and Current Use of the Technology (CUR) 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91440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808080"/>
                </a:solidFill>
                <a:latin typeface="Calibri"/>
              </a:rPr>
              <a:t>Description and technical characteristics of technology (TEC)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91440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808080"/>
                </a:solidFill>
                <a:latin typeface="Calibri"/>
              </a:rPr>
              <a:t>Safety (SAF)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91440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808080"/>
                </a:solidFill>
                <a:latin typeface="Calibri"/>
              </a:rPr>
              <a:t>Clinical Effectiveness (EFF)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91440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808080"/>
                </a:solidFill>
                <a:latin typeface="Calibri"/>
              </a:rPr>
              <a:t>Costs and economic evaluation (ECO)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914400">
              <a:lnSpc>
                <a:spcPct val="100000"/>
              </a:lnSpc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914400">
              <a:lnSpc>
                <a:spcPct val="100000"/>
              </a:lnSpc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914400">
              <a:lnSpc>
                <a:spcPct val="100000"/>
              </a:lnSpc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914400">
              <a:lnSpc>
                <a:spcPct val="100000"/>
              </a:lnSpc>
              <a:buNone/>
            </a:pPr>
            <a:r>
              <a:rPr b="1" lang="en-US" sz="1800" spc="-1" strike="noStrike">
                <a:latin typeface="Calibri"/>
              </a:rPr>
              <a:t>Ethical analysis (ETH)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914400">
              <a:lnSpc>
                <a:spcPct val="100000"/>
              </a:lnSpc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914400">
              <a:lnSpc>
                <a:spcPct val="100000"/>
              </a:lnSpc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91440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808080"/>
                </a:solidFill>
                <a:latin typeface="Calibri"/>
              </a:rPr>
              <a:t>Organizational aspects (ORG)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91440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808080"/>
                </a:solidFill>
                <a:latin typeface="Calibri"/>
              </a:rPr>
              <a:t>Patients and social aspects (SOC)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914400">
              <a:lnSpc>
                <a:spcPct val="100000"/>
              </a:lnSpc>
              <a:buNone/>
            </a:pPr>
            <a:r>
              <a:rPr b="0" lang="en-US" sz="1800" spc="-1" strike="noStrike">
                <a:solidFill>
                  <a:srgbClr val="808080"/>
                </a:solidFill>
                <a:latin typeface="Calibri"/>
              </a:rPr>
              <a:t>Legal aspects (LEG</a:t>
            </a:r>
            <a:r>
              <a:rPr b="0" lang="en-US" sz="1800" spc="-1" strike="noStrike">
                <a:latin typeface="Calibri"/>
              </a:rPr>
              <a:t>)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914400">
              <a:lnSpc>
                <a:spcPct val="100000"/>
              </a:lnSpc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514440">
              <a:lnSpc>
                <a:spcPct val="100000"/>
              </a:lnSpc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1371600">
              <a:lnSpc>
                <a:spcPct val="100000"/>
              </a:lnSpc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0" name="Accolade ouvrante 4"/>
          <p:cNvSpPr/>
          <p:nvPr/>
        </p:nvSpPr>
        <p:spPr>
          <a:xfrm>
            <a:off x="304920" y="1271160"/>
            <a:ext cx="288000" cy="3510000"/>
          </a:xfrm>
          <a:prstGeom prst="leftBrace">
            <a:avLst>
              <a:gd name="adj1" fmla="val 8333"/>
              <a:gd name="adj2" fmla="val 47818"/>
            </a:avLst>
          </a:prstGeom>
          <a:noFill/>
          <a:ln w="28575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1" name="ZoneTexte 5"/>
          <p:cNvSpPr/>
          <p:nvPr/>
        </p:nvSpPr>
        <p:spPr>
          <a:xfrm>
            <a:off x="5481000" y="4724280"/>
            <a:ext cx="2280600" cy="5461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>
              <a:lnSpc>
                <a:spcPct val="100000"/>
              </a:lnSpc>
              <a:buNone/>
            </a:pPr>
            <a:r>
              <a:rPr b="0" lang="fr-FR" sz="1500" spc="-1" strike="noStrike">
                <a:solidFill>
                  <a:srgbClr val="000000"/>
                </a:solidFill>
                <a:latin typeface="Calibri"/>
              </a:rPr>
              <a:t>http://www.eunethta.eu/</a:t>
            </a:r>
            <a:endParaRPr b="0" lang="en-GB" sz="1500" spc="-1" strike="noStrike">
              <a:latin typeface="Arial"/>
            </a:endParaRPr>
          </a:p>
        </p:txBody>
      </p:sp>
      <p:pic>
        <p:nvPicPr>
          <p:cNvPr id="352" name="Image 6" descr=""/>
          <p:cNvPicPr/>
          <p:nvPr/>
        </p:nvPicPr>
        <p:blipFill>
          <a:blip r:embed="rId1"/>
          <a:stretch/>
        </p:blipFill>
        <p:spPr>
          <a:xfrm>
            <a:off x="7467480" y="605160"/>
            <a:ext cx="1614600" cy="436320"/>
          </a:xfrm>
          <a:prstGeom prst="rect">
            <a:avLst/>
          </a:prstGeom>
          <a:ln w="0">
            <a:noFill/>
          </a:ln>
        </p:spPr>
      </p:pic>
      <p:sp>
        <p:nvSpPr>
          <p:cNvPr id="353" name="ZoneTexte 3"/>
          <p:cNvSpPr/>
          <p:nvPr/>
        </p:nvSpPr>
        <p:spPr>
          <a:xfrm>
            <a:off x="3884760" y="2571840"/>
            <a:ext cx="197352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ff0000"/>
                </a:solidFill>
                <a:latin typeface="Calibri"/>
              </a:rPr>
              <a:t>Benefit/Harm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ff0000"/>
                </a:solidFill>
                <a:latin typeface="Calibri"/>
              </a:rPr>
              <a:t>Autonomy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ff0000"/>
                </a:solidFill>
                <a:latin typeface="Calibri"/>
              </a:rPr>
              <a:t>Respect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ff0000"/>
                </a:solidFill>
                <a:latin typeface="Calibri"/>
              </a:rPr>
              <a:t>Justice &amp; equity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ff0000"/>
                </a:solidFill>
                <a:latin typeface="Calibri"/>
              </a:rPr>
              <a:t>Legislation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en-GB" sz="1800" spc="-1" strike="noStrike">
              <a:latin typeface="Arial"/>
            </a:endParaRPr>
          </a:p>
        </p:txBody>
      </p:sp>
      <p:sp>
        <p:nvSpPr>
          <p:cNvPr id="354" name="Accolade ouvrante 7"/>
          <p:cNvSpPr/>
          <p:nvPr/>
        </p:nvSpPr>
        <p:spPr>
          <a:xfrm>
            <a:off x="3823200" y="2495520"/>
            <a:ext cx="138960" cy="1447560"/>
          </a:xfrm>
          <a:prstGeom prst="leftBrace">
            <a:avLst>
              <a:gd name="adj1" fmla="val 290901"/>
              <a:gd name="adj2" fmla="val 47818"/>
            </a:avLst>
          </a:prstGeom>
          <a:noFill/>
          <a:ln w="28575">
            <a:solidFill>
              <a:srgbClr val="c00000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5" name="Rectangle 8"/>
          <p:cNvSpPr/>
          <p:nvPr/>
        </p:nvSpPr>
        <p:spPr>
          <a:xfrm>
            <a:off x="8610480" y="2647800"/>
            <a:ext cx="45360" cy="45360"/>
          </a:xfrm>
          <a:prstGeom prst="rect">
            <a:avLst/>
          </a:prstGeom>
          <a:solidFill>
            <a:srgbClr val="4f81bd"/>
          </a:solidFill>
          <a:ln>
            <a:solidFill>
              <a:srgbClr val="3a5f8b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PlaceHolder 1"/>
          <p:cNvSpPr>
            <a:spLocks noGrp="1"/>
          </p:cNvSpPr>
          <p:nvPr>
            <p:ph type="title"/>
          </p:nvPr>
        </p:nvSpPr>
        <p:spPr>
          <a:xfrm>
            <a:off x="152280" y="173340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3200" spc="-1" strike="noStrike">
                <a:solidFill>
                  <a:srgbClr val="2e363d"/>
                </a:solidFill>
                <a:latin typeface="Roboto"/>
                <a:ea typeface="Roboto"/>
              </a:rPr>
              <a:t>Participants’ethical concerns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7" name="PlaceHolder 2"/>
          <p:cNvSpPr>
            <a:spLocks noGrp="1"/>
          </p:cNvSpPr>
          <p:nvPr>
            <p:ph/>
          </p:nvPr>
        </p:nvSpPr>
        <p:spPr>
          <a:xfrm>
            <a:off x="3651840" y="1161720"/>
            <a:ext cx="493308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1015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800" spc="-1" strike="noStrike">
                <a:solidFill>
                  <a:srgbClr val="2e363d"/>
                </a:solidFill>
                <a:latin typeface="Roboto"/>
                <a:ea typeface="Roboto"/>
              </a:rPr>
              <a:t>Older adults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355680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  <a:tabLst>
                <a:tab algn="l" pos="0"/>
              </a:tabLst>
            </a:pPr>
            <a:r>
              <a:rPr b="0" lang="fr-FR" sz="1800" spc="-1" strike="noStrike">
                <a:solidFill>
                  <a:srgbClr val="2e363d"/>
                </a:solidFill>
                <a:latin typeface="Roboto"/>
                <a:ea typeface="Roboto"/>
              </a:rPr>
              <a:t>Isolation &amp; reduction of human care: robots are supplementary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355680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  <a:tabLst>
                <a:tab algn="l" pos="0"/>
              </a:tabLst>
            </a:pPr>
            <a:r>
              <a:rPr b="0" lang="fr-FR" sz="1800" spc="-1" strike="noStrike">
                <a:solidFill>
                  <a:srgbClr val="2e363d"/>
                </a:solidFill>
                <a:latin typeface="Roboto"/>
                <a:ea typeface="Roboto"/>
              </a:rPr>
              <a:t>Deception &amp; manipulation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355680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  <a:tabLst>
                <a:tab algn="l" pos="0"/>
              </a:tabLst>
            </a:pPr>
            <a:r>
              <a:rPr b="0" lang="fr-FR" sz="1800" spc="-1" strike="noStrike">
                <a:solidFill>
                  <a:srgbClr val="2e363d"/>
                </a:solidFill>
                <a:latin typeface="Roboto"/>
                <a:ea typeface="Roboto"/>
              </a:rPr>
              <a:t>Unsuitability of technology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355680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  <a:tabLst>
                <a:tab algn="l" pos="0"/>
              </a:tabLst>
            </a:pPr>
            <a:r>
              <a:rPr b="0" lang="fr-FR" sz="1800" spc="-1" strike="noStrike">
                <a:solidFill>
                  <a:srgbClr val="2e363d"/>
                </a:solidFill>
                <a:latin typeface="Roboto"/>
                <a:ea typeface="Roboto"/>
              </a:rPr>
              <a:t>Excessive emotional attachment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355680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  <a:tabLst>
                <a:tab algn="l" pos="0"/>
              </a:tabLst>
            </a:pPr>
            <a:r>
              <a:rPr b="0" lang="fr-FR" sz="1800" spc="-1" strike="noStrike">
                <a:solidFill>
                  <a:srgbClr val="2e363d"/>
                </a:solidFill>
                <a:latin typeface="Roboto"/>
                <a:ea typeface="Roboto"/>
              </a:rPr>
              <a:t>Privacy issues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355680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  <a:tabLst>
                <a:tab algn="l" pos="0"/>
              </a:tabLst>
            </a:pPr>
            <a:r>
              <a:rPr b="0" lang="fr-FR" sz="1800" spc="-1" strike="noStrike">
                <a:solidFill>
                  <a:srgbClr val="2e363d"/>
                </a:solidFill>
                <a:latin typeface="Roboto"/>
                <a:ea typeface="Roboto"/>
              </a:rPr>
              <a:t>Security of data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355680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  <a:tabLst>
                <a:tab algn="l" pos="0"/>
              </a:tabLst>
            </a:pPr>
            <a:r>
              <a:rPr b="0" lang="fr-FR" sz="1800" spc="-1" strike="noStrike">
                <a:solidFill>
                  <a:srgbClr val="2e363d"/>
                </a:solidFill>
                <a:latin typeface="Roboto"/>
                <a:ea typeface="Roboto"/>
              </a:rPr>
              <a:t>Replacement of professionals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101520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fr-FR" sz="1800" spc="-1" strike="noStrike">
                <a:solidFill>
                  <a:srgbClr val="2e363d"/>
                </a:solidFill>
                <a:latin typeface="Roboto"/>
                <a:ea typeface="Roboto"/>
              </a:rPr>
              <a:t>Professionals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355680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  <a:tabLst>
                <a:tab algn="l" pos="0"/>
              </a:tabLst>
            </a:pPr>
            <a:r>
              <a:rPr b="0" lang="fr-FR" sz="1800" spc="-1" strike="noStrike">
                <a:solidFill>
                  <a:srgbClr val="2e363d"/>
                </a:solidFill>
                <a:latin typeface="Roboto"/>
                <a:ea typeface="Roboto"/>
              </a:rPr>
              <a:t>Replacement of professionals by robots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355680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  <a:tabLst>
                <a:tab algn="l" pos="0"/>
              </a:tabLst>
            </a:pPr>
            <a:r>
              <a:rPr b="0" lang="fr-FR" sz="1800" spc="-1" strike="noStrike">
                <a:solidFill>
                  <a:srgbClr val="2e363d"/>
                </a:solidFill>
                <a:latin typeface="Roboto"/>
                <a:ea typeface="Roboto"/>
              </a:rPr>
              <a:t>Increase of workload with robots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355680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  <a:tabLst>
                <a:tab algn="l" pos="0"/>
              </a:tabLst>
            </a:pPr>
            <a:r>
              <a:rPr b="0" lang="fr-FR" sz="1800" spc="-1" strike="noStrike">
                <a:solidFill>
                  <a:srgbClr val="2e363d"/>
                </a:solidFill>
                <a:latin typeface="Roboto"/>
                <a:ea typeface="Roboto"/>
              </a:rPr>
              <a:t>Responsability for use of robot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101520"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2800" spc="-1" strike="noStrike">
                <a:solidFill>
                  <a:srgbClr val="2e363d"/>
                </a:solidFill>
                <a:latin typeface="Calibri"/>
                <a:ea typeface="Roboto"/>
              </a:rPr>
              <a:t>Ethical challenges of the use of robots in geriatric settings</a:t>
            </a:r>
            <a:br>
              <a:rPr sz="2800"/>
            </a:b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3651840" y="1200240"/>
            <a:ext cx="493308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457200" indent="-355680" algn="just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</a:pPr>
            <a:r>
              <a:rPr b="0" lang="en-US" sz="1800" spc="-1" strike="noStrike">
                <a:solidFill>
                  <a:srgbClr val="2e363d"/>
                </a:solidFill>
                <a:latin typeface="Calibri"/>
                <a:ea typeface="Roboto"/>
              </a:rPr>
              <a:t>Develop robots tailored to the needs and preferences of users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355680" algn="just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</a:pPr>
            <a:r>
              <a:rPr b="0" lang="en-US" sz="1800" spc="-1" strike="noStrike">
                <a:solidFill>
                  <a:srgbClr val="2e363d"/>
                </a:solidFill>
                <a:latin typeface="Calibri"/>
                <a:ea typeface="Roboto"/>
              </a:rPr>
              <a:t>Manage to mitigate the psychological effect of the robot on vulnerable patients.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355680" algn="just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</a:pPr>
            <a:r>
              <a:rPr b="0" lang="en-US" sz="1800" spc="-1" strike="noStrike">
                <a:solidFill>
                  <a:srgbClr val="2e363d"/>
                </a:solidFill>
                <a:latin typeface="Calibri"/>
                <a:ea typeface="Roboto"/>
              </a:rPr>
              <a:t>Ensure the privacy of users regarding personal data’s management and boundaries between private and public.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355680" algn="just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</a:pPr>
            <a:r>
              <a:rPr b="0" lang="en-US" sz="1800" spc="-1" strike="noStrike">
                <a:solidFill>
                  <a:srgbClr val="2e363d"/>
                </a:solidFill>
                <a:latin typeface="Calibri"/>
                <a:ea typeface="Roboto"/>
              </a:rPr>
              <a:t>Limit the negative impacts, both organizational and psychological, of the robot’s presence on the care professional’s daily work.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355680" algn="just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</a:pPr>
            <a:r>
              <a:rPr b="0" lang="en-US" sz="1800" spc="-1" strike="noStrike">
                <a:solidFill>
                  <a:srgbClr val="2e363d"/>
                </a:solidFill>
                <a:latin typeface="Calibri"/>
                <a:ea typeface="Roboto"/>
              </a:rPr>
              <a:t>Inform ethical committees about robotics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163080" y="129600"/>
            <a:ext cx="898092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" sz="3000" spc="-1" strike="noStrike">
                <a:solidFill>
                  <a:srgbClr val="2e363d"/>
                </a:solidFill>
                <a:latin typeface="Roboto"/>
                <a:ea typeface="Roboto"/>
              </a:rPr>
              <a:t>APHP Role and Objectives in the project</a:t>
            </a:r>
            <a:endParaRPr b="0" lang="fr-FR" sz="30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3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36" name="Google Shape;86;g28b93fcbf04_0_42" descr=""/>
          <p:cNvPicPr/>
          <p:nvPr/>
        </p:nvPicPr>
        <p:blipFill>
          <a:blip r:embed="rId1"/>
          <a:srcRect l="2614" t="9945" r="6869" b="9144"/>
          <a:stretch/>
        </p:blipFill>
        <p:spPr>
          <a:xfrm>
            <a:off x="1204200" y="3008520"/>
            <a:ext cx="6735240" cy="1383120"/>
          </a:xfrm>
          <a:prstGeom prst="rect">
            <a:avLst/>
          </a:prstGeom>
          <a:ln w="0">
            <a:noFill/>
          </a:ln>
        </p:spPr>
      </p:pic>
      <p:sp>
        <p:nvSpPr>
          <p:cNvPr id="237" name="Google Shape;87;g28b93fcbf04_0_42"/>
          <p:cNvSpPr/>
          <p:nvPr/>
        </p:nvSpPr>
        <p:spPr>
          <a:xfrm>
            <a:off x="163080" y="1024920"/>
            <a:ext cx="3420360" cy="1705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900" spc="-1" strike="noStrike">
                <a:solidFill>
                  <a:srgbClr val="000000"/>
                </a:solidFill>
                <a:latin typeface="Roboto"/>
                <a:ea typeface="Roboto"/>
              </a:rPr>
              <a:t>To evaluate under controlled and real conditions a set of </a:t>
            </a:r>
            <a:r>
              <a:rPr b="1" lang="en" sz="1900" spc="-1" strike="noStrike" u="sng">
                <a:solidFill>
                  <a:srgbClr val="000000"/>
                </a:solidFill>
                <a:uFillTx/>
                <a:latin typeface="Roboto"/>
                <a:ea typeface="Roboto"/>
              </a:rPr>
              <a:t>use cases</a:t>
            </a:r>
            <a:r>
              <a:rPr b="1" lang="en" sz="1900" spc="-1" strike="noStrike">
                <a:solidFill>
                  <a:srgbClr val="000000"/>
                </a:solidFill>
                <a:latin typeface="Roboto"/>
                <a:ea typeface="Roboto"/>
              </a:rPr>
              <a:t> for the ARI robot in the context of a geriatric hospital.</a:t>
            </a:r>
            <a:endParaRPr b="0" lang="en-GB" sz="1900" spc="-1" strike="noStrike">
              <a:latin typeface="Arial"/>
            </a:endParaRPr>
          </a:p>
        </p:txBody>
      </p:sp>
      <p:sp>
        <p:nvSpPr>
          <p:cNvPr id="238" name="PlaceHolder 2"/>
          <p:cNvSpPr>
            <a:spLocks noGrp="1"/>
          </p:cNvSpPr>
          <p:nvPr>
            <p:ph type="sldNum" idx="15"/>
          </p:nvPr>
        </p:nvSpPr>
        <p:spPr>
          <a:xfrm>
            <a:off x="8534520" y="4854240"/>
            <a:ext cx="548280" cy="207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800" spc="-1" strike="noStrike">
                <a:solidFill>
                  <a:srgbClr val="8b8b8b"/>
                </a:solidFill>
                <a:latin typeface="Roboto"/>
                <a:ea typeface="Roboto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3BB3C879-4513-41B6-B649-5385D97153DA}" type="slidenum">
              <a:rPr b="0" lang="en" sz="1800" spc="-1" strike="noStrike">
                <a:solidFill>
                  <a:srgbClr val="8b8b8b"/>
                </a:solidFill>
                <a:latin typeface="Roboto"/>
                <a:ea typeface="Roboto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  <p:sp>
        <p:nvSpPr>
          <p:cNvPr id="239" name="Google Shape;89;g28b93fcbf04_0_42"/>
          <p:cNvSpPr/>
          <p:nvPr/>
        </p:nvSpPr>
        <p:spPr>
          <a:xfrm>
            <a:off x="4911840" y="1023120"/>
            <a:ext cx="3622320" cy="1830240"/>
          </a:xfrm>
          <a:prstGeom prst="roundRect">
            <a:avLst>
              <a:gd name="adj" fmla="val 16667"/>
            </a:avLst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40" name="Google Shape;90;g28b93fcbf04_0_42"/>
          <p:cNvSpPr/>
          <p:nvPr/>
        </p:nvSpPr>
        <p:spPr>
          <a:xfrm>
            <a:off x="103320" y="4622400"/>
            <a:ext cx="1801800" cy="393120"/>
          </a:xfrm>
          <a:prstGeom prst="rect">
            <a:avLst/>
          </a:prstGeom>
          <a:solidFill>
            <a:srgbClr val="e9f2f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700" spc="-1" strike="noStrike">
                <a:solidFill>
                  <a:srgbClr val="000000"/>
                </a:solidFill>
                <a:latin typeface="Karla"/>
                <a:ea typeface="Karla"/>
              </a:rPr>
              <a:t>Acceptability</a:t>
            </a:r>
            <a:endParaRPr b="0" lang="en-GB" sz="1700" spc="-1" strike="noStrike">
              <a:latin typeface="Arial"/>
            </a:endParaRPr>
          </a:p>
        </p:txBody>
      </p:sp>
      <p:sp>
        <p:nvSpPr>
          <p:cNvPr id="241" name="Google Shape;91;g28b93fcbf04_0_42"/>
          <p:cNvSpPr/>
          <p:nvPr/>
        </p:nvSpPr>
        <p:spPr>
          <a:xfrm>
            <a:off x="2333520" y="4622400"/>
            <a:ext cx="1368720" cy="393120"/>
          </a:xfrm>
          <a:prstGeom prst="rect">
            <a:avLst/>
          </a:prstGeom>
          <a:solidFill>
            <a:srgbClr val="e9f2f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700" spc="-1" strike="noStrike">
                <a:solidFill>
                  <a:srgbClr val="000000"/>
                </a:solidFill>
                <a:latin typeface="Karla"/>
                <a:ea typeface="Karla"/>
              </a:rPr>
              <a:t>Usability</a:t>
            </a:r>
            <a:endParaRPr b="0" lang="en-GB" sz="1700" spc="-1" strike="noStrike">
              <a:latin typeface="Arial"/>
            </a:endParaRPr>
          </a:p>
        </p:txBody>
      </p:sp>
      <p:sp>
        <p:nvSpPr>
          <p:cNvPr id="242" name="Google Shape;92;g28b93fcbf04_0_42"/>
          <p:cNvSpPr/>
          <p:nvPr/>
        </p:nvSpPr>
        <p:spPr>
          <a:xfrm>
            <a:off x="4193280" y="4622400"/>
            <a:ext cx="2245320" cy="393120"/>
          </a:xfrm>
          <a:prstGeom prst="rect">
            <a:avLst/>
          </a:prstGeom>
          <a:solidFill>
            <a:srgbClr val="e9f2f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700" spc="-1" strike="noStrike">
                <a:solidFill>
                  <a:srgbClr val="000000"/>
                </a:solidFill>
                <a:latin typeface="Karla"/>
                <a:ea typeface="Karla"/>
              </a:rPr>
              <a:t>Ethical dimension</a:t>
            </a:r>
            <a:endParaRPr b="0" lang="en-GB" sz="1700" spc="-1" strike="noStrike">
              <a:latin typeface="Arial"/>
            </a:endParaRPr>
          </a:p>
        </p:txBody>
      </p:sp>
      <p:sp>
        <p:nvSpPr>
          <p:cNvPr id="243" name="Google Shape;93;g28b93fcbf04_0_42"/>
          <p:cNvSpPr/>
          <p:nvPr/>
        </p:nvSpPr>
        <p:spPr>
          <a:xfrm>
            <a:off x="1994040" y="4546080"/>
            <a:ext cx="316080" cy="39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800" spc="-1" strike="noStrike">
                <a:solidFill>
                  <a:srgbClr val="0000ff"/>
                </a:solidFill>
                <a:latin typeface="Karla"/>
                <a:ea typeface="Karla"/>
              </a:rPr>
              <a:t>+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44" name="Google Shape;94;g28b93fcbf04_0_42"/>
          <p:cNvSpPr/>
          <p:nvPr/>
        </p:nvSpPr>
        <p:spPr>
          <a:xfrm>
            <a:off x="3815640" y="4546080"/>
            <a:ext cx="316080" cy="39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800" spc="-1" strike="noStrike">
                <a:solidFill>
                  <a:srgbClr val="0000ff"/>
                </a:solidFill>
                <a:latin typeface="Karla"/>
                <a:ea typeface="Karla"/>
              </a:rPr>
              <a:t>+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45" name="Google Shape;95;g28b93fcbf04_0_42"/>
          <p:cNvSpPr/>
          <p:nvPr/>
        </p:nvSpPr>
        <p:spPr>
          <a:xfrm>
            <a:off x="6620400" y="4546080"/>
            <a:ext cx="316080" cy="39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800" spc="-1" strike="noStrike">
                <a:solidFill>
                  <a:srgbClr val="0000ff"/>
                </a:solidFill>
                <a:latin typeface="Karla"/>
                <a:ea typeface="Karla"/>
              </a:rPr>
              <a:t>+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46" name="Google Shape;96;g28b93fcbf04_0_42"/>
          <p:cNvSpPr/>
          <p:nvPr/>
        </p:nvSpPr>
        <p:spPr>
          <a:xfrm>
            <a:off x="7118280" y="4590720"/>
            <a:ext cx="1801800" cy="393120"/>
          </a:xfrm>
          <a:prstGeom prst="rect">
            <a:avLst/>
          </a:prstGeom>
          <a:solidFill>
            <a:srgbClr val="e3e9d3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700" spc="-1" strike="noStrike">
                <a:solidFill>
                  <a:srgbClr val="000000"/>
                </a:solidFill>
                <a:latin typeface="Karla"/>
                <a:ea typeface="Karla"/>
              </a:rPr>
              <a:t>Performance</a:t>
            </a:r>
            <a:endParaRPr b="0" lang="en-GB" sz="1700" spc="-1" strike="noStrike">
              <a:latin typeface="Arial"/>
            </a:endParaRPr>
          </a:p>
        </p:txBody>
      </p:sp>
      <p:pic>
        <p:nvPicPr>
          <p:cNvPr id="247" name="Google Shape;97;g28b93fcbf04_0_42" descr=""/>
          <p:cNvPicPr/>
          <p:nvPr/>
        </p:nvPicPr>
        <p:blipFill>
          <a:blip r:embed="rId3"/>
          <a:stretch/>
        </p:blipFill>
        <p:spPr>
          <a:xfrm>
            <a:off x="3587040" y="801720"/>
            <a:ext cx="1016280" cy="2233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PlaceHolder 1"/>
          <p:cNvSpPr>
            <a:spLocks noGrp="1"/>
          </p:cNvSpPr>
          <p:nvPr>
            <p:ph type="title"/>
          </p:nvPr>
        </p:nvSpPr>
        <p:spPr>
          <a:xfrm>
            <a:off x="2133720" y="174960"/>
            <a:ext cx="5943240" cy="492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en-US" sz="3200" spc="-1" strike="noStrike">
                <a:solidFill>
                  <a:srgbClr val="2e363d"/>
                </a:solidFill>
                <a:latin typeface="Roboto"/>
              </a:rPr>
              <a:t>The workflow of the research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</p:txBody>
      </p:sp>
      <p:grpSp>
        <p:nvGrpSpPr>
          <p:cNvPr id="249" name="Espace réservé du contenu 6"/>
          <p:cNvGrpSpPr/>
          <p:nvPr/>
        </p:nvGrpSpPr>
        <p:grpSpPr>
          <a:xfrm>
            <a:off x="380880" y="1485720"/>
            <a:ext cx="8052120" cy="3447720"/>
            <a:chOff x="380880" y="1485720"/>
            <a:chExt cx="8052120" cy="3447720"/>
          </a:xfrm>
        </p:grpSpPr>
        <p:sp>
          <p:nvSpPr>
            <p:cNvPr id="250" name="Forme libre 18"/>
            <p:cNvSpPr/>
            <p:nvPr/>
          </p:nvSpPr>
          <p:spPr>
            <a:xfrm>
              <a:off x="380880" y="1485720"/>
              <a:ext cx="1822320" cy="1341720"/>
            </a:xfrm>
            <a:custGeom>
              <a:avLst/>
              <a:gdLst/>
              <a:ahLst/>
              <a:rect l="l" t="t" r="r" b="b"/>
              <a:pathLst>
                <a:path w="2378024" h="1180583">
                  <a:moveTo>
                    <a:pt x="0" y="118058"/>
                  </a:moveTo>
                  <a:cubicBezTo>
                    <a:pt x="0" y="52856"/>
                    <a:pt x="52856" y="0"/>
                    <a:pt x="118058" y="0"/>
                  </a:cubicBezTo>
                  <a:lnTo>
                    <a:pt x="2259966" y="0"/>
                  </a:lnTo>
                  <a:cubicBezTo>
                    <a:pt x="2325168" y="0"/>
                    <a:pt x="2378024" y="52856"/>
                    <a:pt x="2378024" y="118058"/>
                  </a:cubicBezTo>
                  <a:lnTo>
                    <a:pt x="2378024" y="1062525"/>
                  </a:lnTo>
                  <a:cubicBezTo>
                    <a:pt x="2378024" y="1127727"/>
                    <a:pt x="2325168" y="1180583"/>
                    <a:pt x="2259966" y="1180583"/>
                  </a:cubicBezTo>
                  <a:lnTo>
                    <a:pt x="118058" y="1180583"/>
                  </a:lnTo>
                  <a:cubicBezTo>
                    <a:pt x="52856" y="1180583"/>
                    <a:pt x="0" y="1127727"/>
                    <a:pt x="0" y="1062525"/>
                  </a:cubicBezTo>
                  <a:lnTo>
                    <a:pt x="0" y="118058"/>
                  </a:lnTo>
                  <a:close/>
                </a:path>
              </a:pathLst>
            </a:custGeom>
            <a:solidFill>
              <a:schemeClr val="bg1"/>
            </a:solidFill>
            <a:ln w="1905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106560" rIns="106560" tIns="106560" bIns="352440" anchor="t">
              <a:noAutofit/>
            </a:bodyPr>
            <a:p>
              <a:pPr>
                <a:lnSpc>
                  <a:spcPct val="90000"/>
                </a:lnSpc>
                <a:spcAft>
                  <a:spcPts val="601"/>
                </a:spcAft>
                <a:buNone/>
              </a:pPr>
              <a:r>
                <a:rPr b="0" lang="en-US" sz="1500" spc="-1" strike="noStrike">
                  <a:solidFill>
                    <a:srgbClr val="000000"/>
                  </a:solidFill>
                  <a:latin typeface="Calibri"/>
                </a:rPr>
                <a:t>Development</a:t>
              </a:r>
              <a:r>
                <a:rPr b="0" lang="fr-FR" sz="1500" spc="-1" strike="noStrike">
                  <a:solidFill>
                    <a:srgbClr val="000000"/>
                  </a:solidFill>
                  <a:latin typeface="Calibri"/>
                </a:rPr>
                <a:t> of the prototype </a:t>
              </a:r>
              <a:endParaRPr b="0" lang="en-GB" sz="15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Aft>
                  <a:spcPts val="601"/>
                </a:spcAft>
                <a:buNone/>
              </a:pPr>
              <a:r>
                <a:rPr b="1" lang="en-US" sz="1400" spc="-1" strike="noStrike">
                  <a:solidFill>
                    <a:srgbClr val="1f497d"/>
                  </a:solidFill>
                  <a:latin typeface="Calibri"/>
                </a:rPr>
                <a:t>Day care hospital: Ethnographic research</a:t>
              </a:r>
              <a:endParaRPr b="0" lang="en-GB" sz="1400" spc="-1" strike="noStrike">
                <a:latin typeface="Arial"/>
              </a:endParaRPr>
            </a:p>
          </p:txBody>
        </p:sp>
        <p:sp>
          <p:nvSpPr>
            <p:cNvPr id="251" name="Forme libre 19"/>
            <p:cNvSpPr/>
            <p:nvPr/>
          </p:nvSpPr>
          <p:spPr>
            <a:xfrm>
              <a:off x="786960" y="2827800"/>
              <a:ext cx="1822320" cy="2105640"/>
            </a:xfrm>
            <a:custGeom>
              <a:avLst/>
              <a:gdLst/>
              <a:ahLst/>
              <a:rect l="l" t="t" r="r" b="b"/>
              <a:pathLst>
                <a:path w="2378024" h="2808000">
                  <a:moveTo>
                    <a:pt x="0" y="237802"/>
                  </a:moveTo>
                  <a:cubicBezTo>
                    <a:pt x="0" y="106468"/>
                    <a:pt x="106468" y="0"/>
                    <a:pt x="237802" y="0"/>
                  </a:cubicBezTo>
                  <a:lnTo>
                    <a:pt x="2140222" y="0"/>
                  </a:lnTo>
                  <a:cubicBezTo>
                    <a:pt x="2271556" y="0"/>
                    <a:pt x="2378024" y="106468"/>
                    <a:pt x="2378024" y="237802"/>
                  </a:cubicBezTo>
                  <a:lnTo>
                    <a:pt x="2378024" y="2570198"/>
                  </a:lnTo>
                  <a:cubicBezTo>
                    <a:pt x="2378024" y="2701532"/>
                    <a:pt x="2271556" y="2808000"/>
                    <a:pt x="2140222" y="2808000"/>
                  </a:cubicBezTo>
                  <a:lnTo>
                    <a:pt x="237802" y="2808000"/>
                  </a:lnTo>
                  <a:cubicBezTo>
                    <a:pt x="106468" y="2808000"/>
                    <a:pt x="0" y="2701532"/>
                    <a:pt x="0" y="2570198"/>
                  </a:cubicBezTo>
                  <a:lnTo>
                    <a:pt x="0" y="237802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905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158760" rIns="158760" tIns="158760" bIns="158760" anchor="t">
              <a:noAutofit/>
            </a:bodyPr>
            <a:p>
              <a:pPr lvl="1" marL="171360" indent="-171360">
                <a:lnSpc>
                  <a:spcPct val="90000"/>
                </a:lnSpc>
                <a:spcAft>
                  <a:spcPts val="30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0" lang="en-US" sz="1500" spc="-1" strike="noStrike">
                  <a:solidFill>
                    <a:srgbClr val="000000"/>
                  </a:solidFill>
                  <a:latin typeface="Calibri"/>
                </a:rPr>
                <a:t>Estimation of acceptability</a:t>
              </a:r>
              <a:endParaRPr b="0" lang="en-GB" sz="1500" spc="-1" strike="noStrike">
                <a:latin typeface="Arial"/>
              </a:endParaRPr>
            </a:p>
            <a:p>
              <a:pPr lvl="1" marL="171360" indent="-171360">
                <a:lnSpc>
                  <a:spcPct val="90000"/>
                </a:lnSpc>
                <a:spcAft>
                  <a:spcPts val="30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0" lang="en-US" sz="1500" spc="-1" strike="noStrike">
                  <a:solidFill>
                    <a:srgbClr val="000000"/>
                  </a:solidFill>
                  <a:latin typeface="Calibri"/>
                </a:rPr>
                <a:t>Understanding of the current organization of care</a:t>
              </a:r>
              <a:endParaRPr b="0" lang="en-GB" sz="1500" spc="-1" strike="noStrike">
                <a:latin typeface="Arial"/>
              </a:endParaRPr>
            </a:p>
          </p:txBody>
        </p:sp>
        <p:sp>
          <p:nvSpPr>
            <p:cNvPr id="252" name="Forme libre 20"/>
            <p:cNvSpPr/>
            <p:nvPr/>
          </p:nvSpPr>
          <p:spPr>
            <a:xfrm>
              <a:off x="2480040" y="1558800"/>
              <a:ext cx="585360" cy="443520"/>
            </a:xfrm>
            <a:custGeom>
              <a:avLst/>
              <a:gdLst/>
              <a:ahLst/>
              <a:rect l="l" t="t" r="r" b="b"/>
              <a:pathLst>
                <a:path w="764259" h="592059">
                  <a:moveTo>
                    <a:pt x="0" y="118412"/>
                  </a:moveTo>
                  <a:lnTo>
                    <a:pt x="468230" y="118412"/>
                  </a:lnTo>
                  <a:lnTo>
                    <a:pt x="468230" y="0"/>
                  </a:lnTo>
                  <a:lnTo>
                    <a:pt x="764259" y="296030"/>
                  </a:lnTo>
                  <a:lnTo>
                    <a:pt x="468230" y="592059"/>
                  </a:lnTo>
                  <a:lnTo>
                    <a:pt x="468230" y="473647"/>
                  </a:lnTo>
                  <a:lnTo>
                    <a:pt x="0" y="473647"/>
                  </a:lnTo>
                  <a:lnTo>
                    <a:pt x="0" y="118412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3" name="Forme libre 21"/>
            <p:cNvSpPr/>
            <p:nvPr/>
          </p:nvSpPr>
          <p:spPr>
            <a:xfrm>
              <a:off x="3309120" y="1485720"/>
              <a:ext cx="1822320" cy="1341720"/>
            </a:xfrm>
            <a:custGeom>
              <a:avLst/>
              <a:gdLst/>
              <a:ahLst/>
              <a:rect l="l" t="t" r="r" b="b"/>
              <a:pathLst>
                <a:path w="2378024" h="1180583">
                  <a:moveTo>
                    <a:pt x="0" y="118058"/>
                  </a:moveTo>
                  <a:cubicBezTo>
                    <a:pt x="0" y="52856"/>
                    <a:pt x="52856" y="0"/>
                    <a:pt x="118058" y="0"/>
                  </a:cubicBezTo>
                  <a:lnTo>
                    <a:pt x="2259966" y="0"/>
                  </a:lnTo>
                  <a:cubicBezTo>
                    <a:pt x="2325168" y="0"/>
                    <a:pt x="2378024" y="52856"/>
                    <a:pt x="2378024" y="118058"/>
                  </a:cubicBezTo>
                  <a:lnTo>
                    <a:pt x="2378024" y="1062525"/>
                  </a:lnTo>
                  <a:cubicBezTo>
                    <a:pt x="2378024" y="1127727"/>
                    <a:pt x="2325168" y="1180583"/>
                    <a:pt x="2259966" y="1180583"/>
                  </a:cubicBezTo>
                  <a:lnTo>
                    <a:pt x="118058" y="1180583"/>
                  </a:lnTo>
                  <a:cubicBezTo>
                    <a:pt x="52856" y="1180583"/>
                    <a:pt x="0" y="1127727"/>
                    <a:pt x="0" y="1062525"/>
                  </a:cubicBezTo>
                  <a:lnTo>
                    <a:pt x="0" y="118058"/>
                  </a:lnTo>
                  <a:close/>
                </a:path>
              </a:pathLst>
            </a:custGeom>
            <a:solidFill>
              <a:schemeClr val="bg1"/>
            </a:solidFill>
            <a:ln w="12701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106560" rIns="106560" tIns="106560" bIns="352440" anchor="t">
              <a:noAutofit/>
            </a:bodyPr>
            <a:p>
              <a:pPr>
                <a:lnSpc>
                  <a:spcPct val="90000"/>
                </a:lnSpc>
                <a:spcAft>
                  <a:spcPts val="601"/>
                </a:spcAft>
                <a:buNone/>
              </a:pPr>
              <a:r>
                <a:rPr b="0" lang="en-US" sz="1500" spc="-1" strike="noStrike">
                  <a:solidFill>
                    <a:srgbClr val="000000"/>
                  </a:solidFill>
                  <a:latin typeface="Calibri"/>
                </a:rPr>
                <a:t>Experimentation in a simulated environment</a:t>
              </a:r>
              <a:endParaRPr b="0" lang="en-GB" sz="15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Aft>
                  <a:spcPts val="601"/>
                </a:spcAft>
                <a:buNone/>
              </a:pPr>
              <a:r>
                <a:rPr b="1" lang="en-US" sz="1600" spc="-1" strike="noStrike">
                  <a:solidFill>
                    <a:srgbClr val="1f497d"/>
                  </a:solidFill>
                  <a:latin typeface="Calibri"/>
                </a:rPr>
                <a:t>Broca Living lab</a:t>
              </a:r>
              <a:endParaRPr b="0" lang="en-GB" sz="1600" spc="-1" strike="noStrike">
                <a:latin typeface="Arial"/>
              </a:endParaRPr>
            </a:p>
          </p:txBody>
        </p:sp>
        <p:sp>
          <p:nvSpPr>
            <p:cNvPr id="254" name="Forme libre 22"/>
            <p:cNvSpPr/>
            <p:nvPr/>
          </p:nvSpPr>
          <p:spPr>
            <a:xfrm>
              <a:off x="3682440" y="2827800"/>
              <a:ext cx="1822320" cy="2105640"/>
            </a:xfrm>
            <a:custGeom>
              <a:avLst/>
              <a:gdLst/>
              <a:ahLst/>
              <a:rect l="l" t="t" r="r" b="b"/>
              <a:pathLst>
                <a:path w="2378024" h="2808000">
                  <a:moveTo>
                    <a:pt x="0" y="237802"/>
                  </a:moveTo>
                  <a:cubicBezTo>
                    <a:pt x="0" y="106468"/>
                    <a:pt x="106468" y="0"/>
                    <a:pt x="237802" y="0"/>
                  </a:cubicBezTo>
                  <a:lnTo>
                    <a:pt x="2140222" y="0"/>
                  </a:lnTo>
                  <a:cubicBezTo>
                    <a:pt x="2271556" y="0"/>
                    <a:pt x="2378024" y="106468"/>
                    <a:pt x="2378024" y="237802"/>
                  </a:cubicBezTo>
                  <a:lnTo>
                    <a:pt x="2378024" y="2570198"/>
                  </a:lnTo>
                  <a:cubicBezTo>
                    <a:pt x="2378024" y="2701532"/>
                    <a:pt x="2271556" y="2808000"/>
                    <a:pt x="2140222" y="2808000"/>
                  </a:cubicBezTo>
                  <a:lnTo>
                    <a:pt x="237802" y="2808000"/>
                  </a:lnTo>
                  <a:cubicBezTo>
                    <a:pt x="106468" y="2808000"/>
                    <a:pt x="0" y="2701532"/>
                    <a:pt x="0" y="2570198"/>
                  </a:cubicBezTo>
                  <a:lnTo>
                    <a:pt x="0" y="237802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158760" rIns="158760" tIns="158760" bIns="158760" anchor="t">
              <a:noAutofit/>
            </a:bodyPr>
            <a:p>
              <a:pPr lvl="1" marL="171360" indent="-171360">
                <a:lnSpc>
                  <a:spcPct val="90000"/>
                </a:lnSpc>
                <a:spcAft>
                  <a:spcPts val="30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0" lang="en-US" sz="1500" spc="-1" strike="noStrike">
                  <a:solidFill>
                    <a:srgbClr val="000000"/>
                  </a:solidFill>
                  <a:latin typeface="Calibri"/>
                </a:rPr>
                <a:t>Study of robot-user interactions</a:t>
              </a:r>
              <a:endParaRPr b="0" lang="en-GB" sz="1500" spc="-1" strike="noStrike">
                <a:latin typeface="Arial"/>
              </a:endParaRPr>
            </a:p>
            <a:p>
              <a:pPr lvl="1" marL="171360" indent="-171360">
                <a:lnSpc>
                  <a:spcPct val="90000"/>
                </a:lnSpc>
                <a:spcAft>
                  <a:spcPts val="30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0" lang="en-US" sz="1500" spc="-1" strike="noStrike">
                  <a:solidFill>
                    <a:srgbClr val="000000"/>
                  </a:solidFill>
                  <a:latin typeface="Calibri"/>
                </a:rPr>
                <a:t>Robustness of scenarios</a:t>
              </a:r>
              <a:endParaRPr b="0" lang="en-GB" sz="1500" spc="-1" strike="noStrike">
                <a:latin typeface="Arial"/>
              </a:endParaRPr>
            </a:p>
            <a:p>
              <a:pPr lvl="1" marL="171360" indent="-171360">
                <a:lnSpc>
                  <a:spcPct val="90000"/>
                </a:lnSpc>
                <a:spcAft>
                  <a:spcPts val="30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0" lang="en-US" sz="1500" spc="-1" strike="noStrike">
                  <a:solidFill>
                    <a:srgbClr val="000000"/>
                  </a:solidFill>
                  <a:latin typeface="Calibri"/>
                </a:rPr>
                <a:t>Acceptability</a:t>
              </a:r>
              <a:endParaRPr b="0" lang="en-GB" sz="1500" spc="-1" strike="noStrike">
                <a:latin typeface="Arial"/>
              </a:endParaRPr>
            </a:p>
          </p:txBody>
        </p:sp>
        <p:sp>
          <p:nvSpPr>
            <p:cNvPr id="255" name="Forme libre 23"/>
            <p:cNvSpPr/>
            <p:nvPr/>
          </p:nvSpPr>
          <p:spPr>
            <a:xfrm>
              <a:off x="5408280" y="1558800"/>
              <a:ext cx="585360" cy="443520"/>
            </a:xfrm>
            <a:custGeom>
              <a:avLst/>
              <a:gdLst/>
              <a:ahLst/>
              <a:rect l="l" t="t" r="r" b="b"/>
              <a:pathLst>
                <a:path w="764259" h="592059">
                  <a:moveTo>
                    <a:pt x="0" y="118412"/>
                  </a:moveTo>
                  <a:lnTo>
                    <a:pt x="468230" y="118412"/>
                  </a:lnTo>
                  <a:lnTo>
                    <a:pt x="468230" y="0"/>
                  </a:lnTo>
                  <a:lnTo>
                    <a:pt x="764259" y="296030"/>
                  </a:lnTo>
                  <a:lnTo>
                    <a:pt x="468230" y="592059"/>
                  </a:lnTo>
                  <a:lnTo>
                    <a:pt x="468230" y="473647"/>
                  </a:lnTo>
                  <a:lnTo>
                    <a:pt x="0" y="473647"/>
                  </a:lnTo>
                  <a:lnTo>
                    <a:pt x="0" y="118412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56" name="Forme libre 24"/>
            <p:cNvSpPr/>
            <p:nvPr/>
          </p:nvSpPr>
          <p:spPr>
            <a:xfrm>
              <a:off x="6237360" y="1485720"/>
              <a:ext cx="1991880" cy="1341720"/>
            </a:xfrm>
            <a:custGeom>
              <a:avLst/>
              <a:gdLst/>
              <a:ahLst/>
              <a:rect l="l" t="t" r="r" b="b"/>
              <a:pathLst>
                <a:path w="2378024" h="1180583">
                  <a:moveTo>
                    <a:pt x="0" y="118058"/>
                  </a:moveTo>
                  <a:cubicBezTo>
                    <a:pt x="0" y="52856"/>
                    <a:pt x="52856" y="0"/>
                    <a:pt x="118058" y="0"/>
                  </a:cubicBezTo>
                  <a:lnTo>
                    <a:pt x="2259966" y="0"/>
                  </a:lnTo>
                  <a:cubicBezTo>
                    <a:pt x="2325168" y="0"/>
                    <a:pt x="2378024" y="52856"/>
                    <a:pt x="2378024" y="118058"/>
                  </a:cubicBezTo>
                  <a:lnTo>
                    <a:pt x="2378024" y="1062525"/>
                  </a:lnTo>
                  <a:cubicBezTo>
                    <a:pt x="2378024" y="1127727"/>
                    <a:pt x="2325168" y="1180583"/>
                    <a:pt x="2259966" y="1180583"/>
                  </a:cubicBezTo>
                  <a:lnTo>
                    <a:pt x="118058" y="1180583"/>
                  </a:lnTo>
                  <a:cubicBezTo>
                    <a:pt x="52856" y="1180583"/>
                    <a:pt x="0" y="1127727"/>
                    <a:pt x="0" y="1062525"/>
                  </a:cubicBezTo>
                  <a:lnTo>
                    <a:pt x="0" y="118058"/>
                  </a:lnTo>
                  <a:close/>
                </a:path>
              </a:pathLst>
            </a:custGeom>
            <a:solidFill>
              <a:schemeClr val="bg1"/>
            </a:solidFill>
            <a:ln w="12701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106560" rIns="106560" tIns="106560" bIns="352440" anchor="t">
              <a:noAutofit/>
            </a:bodyPr>
            <a:p>
              <a:pPr>
                <a:lnSpc>
                  <a:spcPct val="90000"/>
                </a:lnSpc>
                <a:spcAft>
                  <a:spcPts val="601"/>
                </a:spcAft>
                <a:buNone/>
              </a:pPr>
              <a:r>
                <a:rPr b="0" lang="fr-FR" sz="1500" spc="-1" strike="noStrike">
                  <a:solidFill>
                    <a:srgbClr val="000000"/>
                  </a:solidFill>
                  <a:latin typeface="Calibri"/>
                </a:rPr>
                <a:t>Experimentation in real environment</a:t>
              </a:r>
              <a:endParaRPr b="0" lang="en-GB" sz="1500" spc="-1" strike="noStrike">
                <a:latin typeface="Arial"/>
              </a:endParaRPr>
            </a:p>
            <a:p>
              <a:pPr>
                <a:lnSpc>
                  <a:spcPct val="90000"/>
                </a:lnSpc>
                <a:spcAft>
                  <a:spcPts val="601"/>
                </a:spcAft>
                <a:buNone/>
              </a:pPr>
              <a:r>
                <a:rPr b="1" lang="fr-FR" sz="1400" spc="-1" strike="noStrike">
                  <a:solidFill>
                    <a:srgbClr val="1f497d"/>
                  </a:solidFill>
                  <a:latin typeface="Calibri"/>
                </a:rPr>
                <a:t>Waiting room of the day care hospital</a:t>
              </a:r>
              <a:endParaRPr b="0" lang="en-GB" sz="1400" spc="-1" strike="noStrike">
                <a:latin typeface="Arial"/>
              </a:endParaRPr>
            </a:p>
          </p:txBody>
        </p:sp>
        <p:sp>
          <p:nvSpPr>
            <p:cNvPr id="257" name="Forme libre 25"/>
            <p:cNvSpPr/>
            <p:nvPr/>
          </p:nvSpPr>
          <p:spPr>
            <a:xfrm>
              <a:off x="6610680" y="2827800"/>
              <a:ext cx="1822320" cy="2105640"/>
            </a:xfrm>
            <a:custGeom>
              <a:avLst/>
              <a:gdLst/>
              <a:ahLst/>
              <a:rect l="l" t="t" r="r" b="b"/>
              <a:pathLst>
                <a:path w="2378024" h="2808000">
                  <a:moveTo>
                    <a:pt x="0" y="237802"/>
                  </a:moveTo>
                  <a:cubicBezTo>
                    <a:pt x="0" y="106468"/>
                    <a:pt x="106468" y="0"/>
                    <a:pt x="237802" y="0"/>
                  </a:cubicBezTo>
                  <a:lnTo>
                    <a:pt x="2140222" y="0"/>
                  </a:lnTo>
                  <a:cubicBezTo>
                    <a:pt x="2271556" y="0"/>
                    <a:pt x="2378024" y="106468"/>
                    <a:pt x="2378024" y="237802"/>
                  </a:cubicBezTo>
                  <a:lnTo>
                    <a:pt x="2378024" y="2570198"/>
                  </a:lnTo>
                  <a:cubicBezTo>
                    <a:pt x="2378024" y="2701532"/>
                    <a:pt x="2271556" y="2808000"/>
                    <a:pt x="2140222" y="2808000"/>
                  </a:cubicBezTo>
                  <a:lnTo>
                    <a:pt x="237802" y="2808000"/>
                  </a:lnTo>
                  <a:cubicBezTo>
                    <a:pt x="106468" y="2808000"/>
                    <a:pt x="0" y="2701532"/>
                    <a:pt x="0" y="2570198"/>
                  </a:cubicBezTo>
                  <a:lnTo>
                    <a:pt x="0" y="237802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  <p:txBody>
            <a:bodyPr lIns="158760" rIns="158760" tIns="158760" bIns="158760" anchor="t">
              <a:noAutofit/>
            </a:bodyPr>
            <a:p>
              <a:pPr lvl="1" marL="171360" indent="-171360">
                <a:lnSpc>
                  <a:spcPct val="90000"/>
                </a:lnSpc>
                <a:spcAft>
                  <a:spcPts val="30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0" lang="en-US" sz="1400" spc="-1" strike="noStrike">
                  <a:solidFill>
                    <a:srgbClr val="000000"/>
                  </a:solidFill>
                  <a:latin typeface="Calibri"/>
                </a:rPr>
                <a:t>Study of Robot-User Interactions</a:t>
              </a:r>
              <a:endParaRPr b="0" lang="en-GB" sz="1400" spc="-1" strike="noStrike">
                <a:latin typeface="Arial"/>
              </a:endParaRPr>
            </a:p>
            <a:p>
              <a:pPr lvl="1" marL="171360" indent="-171360">
                <a:lnSpc>
                  <a:spcPct val="90000"/>
                </a:lnSpc>
                <a:spcAft>
                  <a:spcPts val="30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0" lang="en-US" sz="1400" spc="-1" strike="noStrike">
                  <a:solidFill>
                    <a:srgbClr val="000000"/>
                  </a:solidFill>
                  <a:latin typeface="Calibri"/>
                </a:rPr>
                <a:t>Acceptability Assessment</a:t>
              </a:r>
              <a:endParaRPr b="0" lang="en-GB" sz="1400" spc="-1" strike="noStrike">
                <a:latin typeface="Arial"/>
              </a:endParaRPr>
            </a:p>
            <a:p>
              <a:pPr lvl="1" marL="171360" indent="-171360">
                <a:lnSpc>
                  <a:spcPct val="90000"/>
                </a:lnSpc>
                <a:spcAft>
                  <a:spcPts val="30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0" lang="en-US" sz="1400" spc="-1" strike="noStrike">
                  <a:solidFill>
                    <a:srgbClr val="000000"/>
                  </a:solidFill>
                  <a:latin typeface="Calibri"/>
                </a:rPr>
                <a:t>Organizational impact study</a:t>
              </a:r>
              <a:endParaRPr b="0" lang="en-GB" sz="1400" spc="-1" strike="noStrike">
                <a:latin typeface="Arial"/>
              </a:endParaRPr>
            </a:p>
            <a:p>
              <a:pPr lvl="1" marL="171360" indent="-171360">
                <a:lnSpc>
                  <a:spcPct val="90000"/>
                </a:lnSpc>
                <a:spcAft>
                  <a:spcPts val="300"/>
                </a:spcAft>
                <a:buClr>
                  <a:srgbClr val="000000"/>
                </a:buClr>
                <a:buFont typeface="Symbol" charset="2"/>
                <a:buChar char=""/>
              </a:pPr>
              <a:r>
                <a:rPr b="0" lang="en-US" sz="1400" spc="-1" strike="noStrike">
                  <a:solidFill>
                    <a:srgbClr val="000000"/>
                  </a:solidFill>
                  <a:latin typeface="Calibri"/>
                </a:rPr>
                <a:t>Training of professionals</a:t>
              </a:r>
              <a:endParaRPr b="0" lang="en-GB" sz="1400" spc="-1" strike="noStrike">
                <a:latin typeface="Arial"/>
              </a:endParaRPr>
            </a:p>
          </p:txBody>
        </p:sp>
      </p:grpSp>
      <p:grpSp>
        <p:nvGrpSpPr>
          <p:cNvPr id="258" name="object 15"/>
          <p:cNvGrpSpPr/>
          <p:nvPr/>
        </p:nvGrpSpPr>
        <p:grpSpPr>
          <a:xfrm>
            <a:off x="6939000" y="859320"/>
            <a:ext cx="564120" cy="564120"/>
            <a:chOff x="6939000" y="859320"/>
            <a:chExt cx="564120" cy="564120"/>
          </a:xfrm>
        </p:grpSpPr>
        <p:sp>
          <p:nvSpPr>
            <p:cNvPr id="259" name="object 16"/>
            <p:cNvSpPr/>
            <p:nvPr/>
          </p:nvSpPr>
          <p:spPr>
            <a:xfrm>
              <a:off x="6939000" y="859320"/>
              <a:ext cx="564120" cy="564120"/>
            </a:xfrm>
            <a:custGeom>
              <a:avLst/>
              <a:gdLst/>
              <a:ahLst/>
              <a:rect l="l" t="t" r="r" b="b"/>
              <a:pathLst>
                <a:path w="564515" h="564515">
                  <a:moveTo>
                    <a:pt x="282149" y="564299"/>
                  </a:moveTo>
                  <a:lnTo>
                    <a:pt x="236383" y="560607"/>
                  </a:lnTo>
                  <a:lnTo>
                    <a:pt x="192968" y="549915"/>
                  </a:lnTo>
                  <a:lnTo>
                    <a:pt x="152485" y="532806"/>
                  </a:lnTo>
                  <a:lnTo>
                    <a:pt x="115515" y="509861"/>
                  </a:lnTo>
                  <a:lnTo>
                    <a:pt x="82639" y="481660"/>
                  </a:lnTo>
                  <a:lnTo>
                    <a:pt x="54438" y="448784"/>
                  </a:lnTo>
                  <a:lnTo>
                    <a:pt x="31493" y="411814"/>
                  </a:lnTo>
                  <a:lnTo>
                    <a:pt x="14384" y="371331"/>
                  </a:lnTo>
                  <a:lnTo>
                    <a:pt x="3692" y="327916"/>
                  </a:lnTo>
                  <a:lnTo>
                    <a:pt x="0" y="282149"/>
                  </a:lnTo>
                  <a:lnTo>
                    <a:pt x="3692" y="236383"/>
                  </a:lnTo>
                  <a:lnTo>
                    <a:pt x="14384" y="192968"/>
                  </a:lnTo>
                  <a:lnTo>
                    <a:pt x="31493" y="152485"/>
                  </a:lnTo>
                  <a:lnTo>
                    <a:pt x="54438" y="115515"/>
                  </a:lnTo>
                  <a:lnTo>
                    <a:pt x="82639" y="82639"/>
                  </a:lnTo>
                  <a:lnTo>
                    <a:pt x="115515" y="54438"/>
                  </a:lnTo>
                  <a:lnTo>
                    <a:pt x="152485" y="31493"/>
                  </a:lnTo>
                  <a:lnTo>
                    <a:pt x="192968" y="14384"/>
                  </a:lnTo>
                  <a:lnTo>
                    <a:pt x="236383" y="3692"/>
                  </a:lnTo>
                  <a:lnTo>
                    <a:pt x="282149" y="0"/>
                  </a:lnTo>
                  <a:lnTo>
                    <a:pt x="337451" y="5471"/>
                  </a:lnTo>
                  <a:lnTo>
                    <a:pt x="390124" y="21477"/>
                  </a:lnTo>
                  <a:lnTo>
                    <a:pt x="438686" y="47404"/>
                  </a:lnTo>
                  <a:lnTo>
                    <a:pt x="481659" y="82639"/>
                  </a:lnTo>
                  <a:lnTo>
                    <a:pt x="516895" y="125613"/>
                  </a:lnTo>
                  <a:lnTo>
                    <a:pt x="542822" y="174175"/>
                  </a:lnTo>
                  <a:lnTo>
                    <a:pt x="558828" y="226848"/>
                  </a:lnTo>
                  <a:lnTo>
                    <a:pt x="564299" y="282149"/>
                  </a:lnTo>
                  <a:lnTo>
                    <a:pt x="560607" y="327916"/>
                  </a:lnTo>
                  <a:lnTo>
                    <a:pt x="549915" y="371331"/>
                  </a:lnTo>
                  <a:lnTo>
                    <a:pt x="532806" y="411814"/>
                  </a:lnTo>
                  <a:lnTo>
                    <a:pt x="509861" y="448784"/>
                  </a:lnTo>
                  <a:lnTo>
                    <a:pt x="481660" y="481660"/>
                  </a:lnTo>
                  <a:lnTo>
                    <a:pt x="448784" y="509861"/>
                  </a:lnTo>
                  <a:lnTo>
                    <a:pt x="411814" y="532806"/>
                  </a:lnTo>
                  <a:lnTo>
                    <a:pt x="371331" y="549915"/>
                  </a:lnTo>
                  <a:lnTo>
                    <a:pt x="327916" y="560607"/>
                  </a:lnTo>
                  <a:lnTo>
                    <a:pt x="282149" y="564299"/>
                  </a:lnTo>
                  <a:close/>
                </a:path>
              </a:pathLst>
            </a:custGeom>
            <a:solidFill>
              <a:srgbClr val="ffd96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0" name="object 17"/>
            <p:cNvSpPr/>
            <p:nvPr/>
          </p:nvSpPr>
          <p:spPr>
            <a:xfrm>
              <a:off x="6939000" y="859320"/>
              <a:ext cx="564120" cy="564120"/>
            </a:xfrm>
            <a:custGeom>
              <a:avLst/>
              <a:gdLst/>
              <a:ahLst/>
              <a:rect l="l" t="t" r="r" b="b"/>
              <a:pathLst>
                <a:path w="564515" h="564515">
                  <a:moveTo>
                    <a:pt x="0" y="282149"/>
                  </a:moveTo>
                  <a:lnTo>
                    <a:pt x="3692" y="236383"/>
                  </a:lnTo>
                  <a:lnTo>
                    <a:pt x="14384" y="192968"/>
                  </a:lnTo>
                  <a:lnTo>
                    <a:pt x="31493" y="152485"/>
                  </a:lnTo>
                  <a:lnTo>
                    <a:pt x="54438" y="115515"/>
                  </a:lnTo>
                  <a:lnTo>
                    <a:pt x="82639" y="82639"/>
                  </a:lnTo>
                  <a:lnTo>
                    <a:pt x="115515" y="54438"/>
                  </a:lnTo>
                  <a:lnTo>
                    <a:pt x="152485" y="31493"/>
                  </a:lnTo>
                  <a:lnTo>
                    <a:pt x="192968" y="14384"/>
                  </a:lnTo>
                  <a:lnTo>
                    <a:pt x="236383" y="3692"/>
                  </a:lnTo>
                  <a:lnTo>
                    <a:pt x="282149" y="0"/>
                  </a:lnTo>
                  <a:lnTo>
                    <a:pt x="337451" y="5471"/>
                  </a:lnTo>
                  <a:lnTo>
                    <a:pt x="390124" y="21477"/>
                  </a:lnTo>
                  <a:lnTo>
                    <a:pt x="438686" y="47404"/>
                  </a:lnTo>
                  <a:lnTo>
                    <a:pt x="481659" y="82639"/>
                  </a:lnTo>
                  <a:lnTo>
                    <a:pt x="516895" y="125613"/>
                  </a:lnTo>
                  <a:lnTo>
                    <a:pt x="542822" y="174175"/>
                  </a:lnTo>
                  <a:lnTo>
                    <a:pt x="558828" y="226848"/>
                  </a:lnTo>
                  <a:lnTo>
                    <a:pt x="564299" y="282149"/>
                  </a:lnTo>
                  <a:lnTo>
                    <a:pt x="560607" y="327916"/>
                  </a:lnTo>
                  <a:lnTo>
                    <a:pt x="549915" y="371331"/>
                  </a:lnTo>
                  <a:lnTo>
                    <a:pt x="532806" y="411814"/>
                  </a:lnTo>
                  <a:lnTo>
                    <a:pt x="509861" y="448784"/>
                  </a:lnTo>
                  <a:lnTo>
                    <a:pt x="481660" y="481660"/>
                  </a:lnTo>
                  <a:lnTo>
                    <a:pt x="448784" y="509861"/>
                  </a:lnTo>
                  <a:lnTo>
                    <a:pt x="411814" y="532806"/>
                  </a:lnTo>
                  <a:lnTo>
                    <a:pt x="371331" y="549915"/>
                  </a:lnTo>
                  <a:lnTo>
                    <a:pt x="327916" y="560607"/>
                  </a:lnTo>
                  <a:lnTo>
                    <a:pt x="282149" y="564299"/>
                  </a:lnTo>
                  <a:lnTo>
                    <a:pt x="236383" y="560607"/>
                  </a:lnTo>
                  <a:lnTo>
                    <a:pt x="192968" y="549915"/>
                  </a:lnTo>
                  <a:lnTo>
                    <a:pt x="152485" y="532806"/>
                  </a:lnTo>
                  <a:lnTo>
                    <a:pt x="115515" y="509861"/>
                  </a:lnTo>
                  <a:lnTo>
                    <a:pt x="82639" y="481660"/>
                  </a:lnTo>
                  <a:lnTo>
                    <a:pt x="54438" y="448784"/>
                  </a:lnTo>
                  <a:lnTo>
                    <a:pt x="31493" y="411814"/>
                  </a:lnTo>
                  <a:lnTo>
                    <a:pt x="14384" y="371331"/>
                  </a:lnTo>
                  <a:lnTo>
                    <a:pt x="3692" y="327916"/>
                  </a:lnTo>
                  <a:lnTo>
                    <a:pt x="0" y="282149"/>
                  </a:lnTo>
                  <a:close/>
                </a:path>
              </a:pathLst>
            </a:custGeom>
            <a:noFill/>
            <a:ln w="9524">
              <a:solidFill>
                <a:srgbClr val="767e85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1" name="object 18"/>
          <p:cNvSpPr/>
          <p:nvPr/>
        </p:nvSpPr>
        <p:spPr>
          <a:xfrm>
            <a:off x="7134120" y="956160"/>
            <a:ext cx="173520" cy="33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fr-FR" sz="2100" spc="-1" strike="noStrike">
                <a:solidFill>
                  <a:srgbClr val="000000"/>
                </a:solidFill>
                <a:latin typeface="Arial"/>
              </a:rPr>
              <a:t>2</a:t>
            </a:r>
            <a:endParaRPr b="0" lang="en-GB" sz="2100" spc="-1" strike="noStrike">
              <a:latin typeface="Arial"/>
            </a:endParaRPr>
          </a:p>
        </p:txBody>
      </p:sp>
      <p:grpSp>
        <p:nvGrpSpPr>
          <p:cNvPr id="262" name="object 15"/>
          <p:cNvGrpSpPr/>
          <p:nvPr/>
        </p:nvGrpSpPr>
        <p:grpSpPr>
          <a:xfrm>
            <a:off x="2443320" y="747720"/>
            <a:ext cx="564120" cy="564120"/>
            <a:chOff x="2443320" y="747720"/>
            <a:chExt cx="564120" cy="564120"/>
          </a:xfrm>
        </p:grpSpPr>
        <p:sp>
          <p:nvSpPr>
            <p:cNvPr id="263" name="object 16"/>
            <p:cNvSpPr/>
            <p:nvPr/>
          </p:nvSpPr>
          <p:spPr>
            <a:xfrm>
              <a:off x="2443320" y="747720"/>
              <a:ext cx="564120" cy="564120"/>
            </a:xfrm>
            <a:custGeom>
              <a:avLst/>
              <a:gdLst/>
              <a:ahLst/>
              <a:rect l="l" t="t" r="r" b="b"/>
              <a:pathLst>
                <a:path w="564515" h="564515">
                  <a:moveTo>
                    <a:pt x="282149" y="564299"/>
                  </a:moveTo>
                  <a:lnTo>
                    <a:pt x="236383" y="560607"/>
                  </a:lnTo>
                  <a:lnTo>
                    <a:pt x="192968" y="549915"/>
                  </a:lnTo>
                  <a:lnTo>
                    <a:pt x="152485" y="532806"/>
                  </a:lnTo>
                  <a:lnTo>
                    <a:pt x="115515" y="509861"/>
                  </a:lnTo>
                  <a:lnTo>
                    <a:pt x="82639" y="481660"/>
                  </a:lnTo>
                  <a:lnTo>
                    <a:pt x="54438" y="448784"/>
                  </a:lnTo>
                  <a:lnTo>
                    <a:pt x="31493" y="411814"/>
                  </a:lnTo>
                  <a:lnTo>
                    <a:pt x="14384" y="371331"/>
                  </a:lnTo>
                  <a:lnTo>
                    <a:pt x="3692" y="327916"/>
                  </a:lnTo>
                  <a:lnTo>
                    <a:pt x="0" y="282149"/>
                  </a:lnTo>
                  <a:lnTo>
                    <a:pt x="3692" y="236383"/>
                  </a:lnTo>
                  <a:lnTo>
                    <a:pt x="14384" y="192968"/>
                  </a:lnTo>
                  <a:lnTo>
                    <a:pt x="31493" y="152485"/>
                  </a:lnTo>
                  <a:lnTo>
                    <a:pt x="54438" y="115515"/>
                  </a:lnTo>
                  <a:lnTo>
                    <a:pt x="82639" y="82639"/>
                  </a:lnTo>
                  <a:lnTo>
                    <a:pt x="115515" y="54438"/>
                  </a:lnTo>
                  <a:lnTo>
                    <a:pt x="152485" y="31493"/>
                  </a:lnTo>
                  <a:lnTo>
                    <a:pt x="192968" y="14384"/>
                  </a:lnTo>
                  <a:lnTo>
                    <a:pt x="236383" y="3692"/>
                  </a:lnTo>
                  <a:lnTo>
                    <a:pt x="282149" y="0"/>
                  </a:lnTo>
                  <a:lnTo>
                    <a:pt x="337451" y="5471"/>
                  </a:lnTo>
                  <a:lnTo>
                    <a:pt x="390124" y="21477"/>
                  </a:lnTo>
                  <a:lnTo>
                    <a:pt x="438686" y="47404"/>
                  </a:lnTo>
                  <a:lnTo>
                    <a:pt x="481659" y="82639"/>
                  </a:lnTo>
                  <a:lnTo>
                    <a:pt x="516895" y="125613"/>
                  </a:lnTo>
                  <a:lnTo>
                    <a:pt x="542822" y="174175"/>
                  </a:lnTo>
                  <a:lnTo>
                    <a:pt x="558828" y="226848"/>
                  </a:lnTo>
                  <a:lnTo>
                    <a:pt x="564299" y="282149"/>
                  </a:lnTo>
                  <a:lnTo>
                    <a:pt x="560607" y="327916"/>
                  </a:lnTo>
                  <a:lnTo>
                    <a:pt x="549915" y="371331"/>
                  </a:lnTo>
                  <a:lnTo>
                    <a:pt x="532806" y="411814"/>
                  </a:lnTo>
                  <a:lnTo>
                    <a:pt x="509861" y="448784"/>
                  </a:lnTo>
                  <a:lnTo>
                    <a:pt x="481660" y="481660"/>
                  </a:lnTo>
                  <a:lnTo>
                    <a:pt x="448784" y="509861"/>
                  </a:lnTo>
                  <a:lnTo>
                    <a:pt x="411814" y="532806"/>
                  </a:lnTo>
                  <a:lnTo>
                    <a:pt x="371331" y="549915"/>
                  </a:lnTo>
                  <a:lnTo>
                    <a:pt x="327916" y="560607"/>
                  </a:lnTo>
                  <a:lnTo>
                    <a:pt x="282149" y="564299"/>
                  </a:lnTo>
                  <a:close/>
                </a:path>
              </a:pathLst>
            </a:custGeom>
            <a:solidFill>
              <a:srgbClr val="ffd966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4" name="object 17"/>
            <p:cNvSpPr/>
            <p:nvPr/>
          </p:nvSpPr>
          <p:spPr>
            <a:xfrm>
              <a:off x="2443320" y="747720"/>
              <a:ext cx="564120" cy="564120"/>
            </a:xfrm>
            <a:custGeom>
              <a:avLst/>
              <a:gdLst/>
              <a:ahLst/>
              <a:rect l="l" t="t" r="r" b="b"/>
              <a:pathLst>
                <a:path w="564515" h="564515">
                  <a:moveTo>
                    <a:pt x="0" y="282149"/>
                  </a:moveTo>
                  <a:lnTo>
                    <a:pt x="3692" y="236383"/>
                  </a:lnTo>
                  <a:lnTo>
                    <a:pt x="14384" y="192968"/>
                  </a:lnTo>
                  <a:lnTo>
                    <a:pt x="31493" y="152485"/>
                  </a:lnTo>
                  <a:lnTo>
                    <a:pt x="54438" y="115515"/>
                  </a:lnTo>
                  <a:lnTo>
                    <a:pt x="82639" y="82639"/>
                  </a:lnTo>
                  <a:lnTo>
                    <a:pt x="115515" y="54438"/>
                  </a:lnTo>
                  <a:lnTo>
                    <a:pt x="152485" y="31493"/>
                  </a:lnTo>
                  <a:lnTo>
                    <a:pt x="192968" y="14384"/>
                  </a:lnTo>
                  <a:lnTo>
                    <a:pt x="236383" y="3692"/>
                  </a:lnTo>
                  <a:lnTo>
                    <a:pt x="282149" y="0"/>
                  </a:lnTo>
                  <a:lnTo>
                    <a:pt x="337451" y="5471"/>
                  </a:lnTo>
                  <a:lnTo>
                    <a:pt x="390124" y="21477"/>
                  </a:lnTo>
                  <a:lnTo>
                    <a:pt x="438686" y="47404"/>
                  </a:lnTo>
                  <a:lnTo>
                    <a:pt x="481659" y="82639"/>
                  </a:lnTo>
                  <a:lnTo>
                    <a:pt x="516895" y="125613"/>
                  </a:lnTo>
                  <a:lnTo>
                    <a:pt x="542822" y="174175"/>
                  </a:lnTo>
                  <a:lnTo>
                    <a:pt x="558828" y="226848"/>
                  </a:lnTo>
                  <a:lnTo>
                    <a:pt x="564299" y="282149"/>
                  </a:lnTo>
                  <a:lnTo>
                    <a:pt x="560607" y="327916"/>
                  </a:lnTo>
                  <a:lnTo>
                    <a:pt x="549915" y="371331"/>
                  </a:lnTo>
                  <a:lnTo>
                    <a:pt x="532806" y="411814"/>
                  </a:lnTo>
                  <a:lnTo>
                    <a:pt x="509861" y="448784"/>
                  </a:lnTo>
                  <a:lnTo>
                    <a:pt x="481660" y="481660"/>
                  </a:lnTo>
                  <a:lnTo>
                    <a:pt x="448784" y="509861"/>
                  </a:lnTo>
                  <a:lnTo>
                    <a:pt x="411814" y="532806"/>
                  </a:lnTo>
                  <a:lnTo>
                    <a:pt x="371331" y="549915"/>
                  </a:lnTo>
                  <a:lnTo>
                    <a:pt x="327916" y="560607"/>
                  </a:lnTo>
                  <a:lnTo>
                    <a:pt x="282149" y="564299"/>
                  </a:lnTo>
                  <a:lnTo>
                    <a:pt x="236383" y="560607"/>
                  </a:lnTo>
                  <a:lnTo>
                    <a:pt x="192968" y="549915"/>
                  </a:lnTo>
                  <a:lnTo>
                    <a:pt x="152485" y="532806"/>
                  </a:lnTo>
                  <a:lnTo>
                    <a:pt x="115515" y="509861"/>
                  </a:lnTo>
                  <a:lnTo>
                    <a:pt x="82639" y="481660"/>
                  </a:lnTo>
                  <a:lnTo>
                    <a:pt x="54438" y="448784"/>
                  </a:lnTo>
                  <a:lnTo>
                    <a:pt x="31493" y="411814"/>
                  </a:lnTo>
                  <a:lnTo>
                    <a:pt x="14384" y="371331"/>
                  </a:lnTo>
                  <a:lnTo>
                    <a:pt x="3692" y="327916"/>
                  </a:lnTo>
                  <a:lnTo>
                    <a:pt x="0" y="282149"/>
                  </a:lnTo>
                  <a:close/>
                </a:path>
              </a:pathLst>
            </a:custGeom>
            <a:noFill/>
            <a:ln w="9524">
              <a:solidFill>
                <a:srgbClr val="767e85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5" name="object 18"/>
          <p:cNvSpPr/>
          <p:nvPr/>
        </p:nvSpPr>
        <p:spPr>
          <a:xfrm>
            <a:off x="2638440" y="844560"/>
            <a:ext cx="173520" cy="33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fr-FR" sz="2100" spc="-1" strike="noStrike">
                <a:solidFill>
                  <a:srgbClr val="000000"/>
                </a:solidFill>
                <a:latin typeface="Arial"/>
              </a:rPr>
              <a:t>1</a:t>
            </a:r>
            <a:endParaRPr b="0" lang="en-GB" sz="2100" spc="-1" strike="noStrike">
              <a:latin typeface="Arial"/>
            </a:endParaRPr>
          </a:p>
        </p:txBody>
      </p:sp>
      <p:sp>
        <p:nvSpPr>
          <p:cNvPr id="266" name="Connecteur droit 2"/>
          <p:cNvSpPr/>
          <p:nvPr/>
        </p:nvSpPr>
        <p:spPr>
          <a:xfrm>
            <a:off x="1066680" y="1301760"/>
            <a:ext cx="3200400" cy="360"/>
          </a:xfrm>
          <a:prstGeom prst="line">
            <a:avLst/>
          </a:prstGeom>
          <a:ln w="57150">
            <a:solidFill>
              <a:srgbClr val="4a7ebb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Connecteur droit avec flèche 5"/>
          <p:cNvSpPr/>
          <p:nvPr/>
        </p:nvSpPr>
        <p:spPr>
          <a:xfrm>
            <a:off x="1066680" y="1301760"/>
            <a:ext cx="360" cy="183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4f81bd"/>
            </a:solidFill>
            <a:round/>
            <a:tailEnd len="med" type="triangle" w="med"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68" name="Connecteur droit avec flèche 34"/>
          <p:cNvSpPr/>
          <p:nvPr/>
        </p:nvSpPr>
        <p:spPr>
          <a:xfrm>
            <a:off x="4267080" y="1301760"/>
            <a:ext cx="360" cy="182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00">
            <a:solidFill>
              <a:srgbClr val="4f81bd"/>
            </a:solidFill>
            <a:round/>
            <a:tailEnd len="med" type="triangle" w="med"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PlaceHolder 1"/>
          <p:cNvSpPr>
            <a:spLocks noGrp="1"/>
          </p:cNvSpPr>
          <p:nvPr>
            <p:ph type="title"/>
          </p:nvPr>
        </p:nvSpPr>
        <p:spPr>
          <a:xfrm>
            <a:off x="0" y="170820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4000" spc="-1" strike="noStrike">
                <a:solidFill>
                  <a:srgbClr val="2e363d"/>
                </a:solidFill>
                <a:latin typeface="Roboto"/>
                <a:ea typeface="Roboto"/>
              </a:rPr>
              <a:t>Privacy and Ethics</a:t>
            </a:r>
            <a:br>
              <a:rPr sz="2000"/>
            </a:br>
            <a:r>
              <a:rPr b="0" lang="en" sz="2000" spc="-1" strike="noStrike">
                <a:solidFill>
                  <a:srgbClr val="2e363d"/>
                </a:solidFill>
                <a:latin typeface="Roboto"/>
                <a:ea typeface="Roboto"/>
              </a:rPr>
              <a:t>Main objectives and outcomes of WP10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0" name="PlaceHolder 2"/>
          <p:cNvSpPr>
            <a:spLocks noGrp="1"/>
          </p:cNvSpPr>
          <p:nvPr>
            <p:ph/>
          </p:nvPr>
        </p:nvSpPr>
        <p:spPr>
          <a:xfrm>
            <a:off x="2992680" y="475200"/>
            <a:ext cx="6164640" cy="4458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" sz="1700" spc="-1" strike="noStrike" u="sng">
                <a:solidFill>
                  <a:srgbClr val="2e363d"/>
                </a:solidFill>
                <a:uFillTx/>
                <a:latin typeface="Arial"/>
                <a:ea typeface="Arial"/>
              </a:rPr>
              <a:t>WP10 Objective  </a:t>
            </a:r>
            <a:endParaRPr b="0" lang="fr-FR" sz="1700" spc="-1" strike="noStrike">
              <a:solidFill>
                <a:srgbClr val="000000"/>
              </a:solidFill>
              <a:latin typeface="Calibri"/>
            </a:endParaRPr>
          </a:p>
          <a:p>
            <a:pPr marL="457200" indent="-336600">
              <a:lnSpc>
                <a:spcPct val="115000"/>
              </a:lnSpc>
              <a:buClr>
                <a:srgbClr val="8064a2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700" spc="-1" strike="noStrike">
                <a:solidFill>
                  <a:srgbClr val="2e363d"/>
                </a:solidFill>
                <a:latin typeface="Arial"/>
                <a:ea typeface="Arial"/>
              </a:rPr>
              <a:t>Design a set of guidelines to protect the participants and safeguard their personal data during the SPRING experiments</a:t>
            </a:r>
            <a:endParaRPr b="0" lang="fr-FR" sz="1700" spc="-1" strike="noStrike">
              <a:solidFill>
                <a:srgbClr val="000000"/>
              </a:solidFill>
              <a:latin typeface="Calibri"/>
            </a:endParaRPr>
          </a:p>
          <a:p>
            <a:pPr marL="457200" indent="-336600">
              <a:lnSpc>
                <a:spcPct val="115000"/>
              </a:lnSpc>
              <a:buClr>
                <a:srgbClr val="8064a2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700" spc="-1" strike="noStrike">
                <a:solidFill>
                  <a:srgbClr val="2e363d"/>
                </a:solidFill>
                <a:latin typeface="Arial"/>
                <a:ea typeface="Arial"/>
              </a:rPr>
              <a:t>Ensure the compliance of SPRING partners with this framework</a:t>
            </a:r>
            <a:br>
              <a:rPr sz="1700"/>
            </a:br>
            <a:r>
              <a:rPr b="0" lang="en" sz="1700" spc="-1" strike="noStrike">
                <a:solidFill>
                  <a:srgbClr val="2e363d"/>
                </a:solidFill>
                <a:latin typeface="Arial"/>
              </a:rPr>
              <a:t> </a:t>
            </a:r>
            <a:endParaRPr b="0" lang="fr-FR" sz="17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" sz="1700" spc="-1" strike="noStrike" u="sng">
                <a:solidFill>
                  <a:srgbClr val="2e363d"/>
                </a:solidFill>
                <a:uFillTx/>
                <a:latin typeface="Arial"/>
                <a:ea typeface="Arial"/>
              </a:rPr>
              <a:t>WP10 Outcomes</a:t>
            </a:r>
            <a:endParaRPr b="0" lang="fr-FR" sz="1700" spc="-1" strike="noStrike">
              <a:solidFill>
                <a:srgbClr val="000000"/>
              </a:solidFill>
              <a:latin typeface="Calibri"/>
            </a:endParaRPr>
          </a:p>
          <a:p>
            <a:pPr marL="457200" indent="-336600">
              <a:lnSpc>
                <a:spcPct val="115000"/>
              </a:lnSpc>
              <a:buClr>
                <a:srgbClr val="8064a2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700" spc="-1" strike="noStrike">
                <a:solidFill>
                  <a:srgbClr val="2e363d"/>
                </a:solidFill>
                <a:latin typeface="Arial"/>
                <a:ea typeface="Arial"/>
              </a:rPr>
              <a:t>Set of guidelines to ensure ethical compliance for all partners</a:t>
            </a:r>
            <a:endParaRPr b="0" lang="fr-FR" sz="1700" spc="-1" strike="noStrike">
              <a:solidFill>
                <a:srgbClr val="000000"/>
              </a:solidFill>
              <a:latin typeface="Calibri"/>
            </a:endParaRPr>
          </a:p>
          <a:p>
            <a:pPr marL="457200" indent="-336600">
              <a:lnSpc>
                <a:spcPct val="115000"/>
              </a:lnSpc>
              <a:buClr>
                <a:srgbClr val="8064a2"/>
              </a:buClr>
              <a:buFont typeface="Arial"/>
              <a:buChar char="●"/>
              <a:tabLst>
                <a:tab algn="l" pos="0"/>
              </a:tabLst>
            </a:pPr>
            <a:r>
              <a:rPr b="0" lang="en" sz="1700" spc="-1" strike="noStrike">
                <a:solidFill>
                  <a:srgbClr val="2e363d"/>
                </a:solidFill>
                <a:latin typeface="Arial"/>
                <a:ea typeface="Arial"/>
              </a:rPr>
              <a:t>Follow-up of the actions taken by the partners regarding ethics</a:t>
            </a:r>
            <a:endParaRPr b="0" lang="fr-FR" sz="17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1" name="PlaceHolder 3"/>
          <p:cNvSpPr>
            <a:spLocks noGrp="1"/>
          </p:cNvSpPr>
          <p:nvPr>
            <p:ph type="sldNum" idx="16"/>
          </p:nvPr>
        </p:nvSpPr>
        <p:spPr>
          <a:xfrm>
            <a:off x="8534520" y="4854240"/>
            <a:ext cx="548280" cy="207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800" spc="-1" strike="noStrike">
                <a:solidFill>
                  <a:srgbClr val="8b8b8b"/>
                </a:solidFill>
                <a:latin typeface="Roboto"/>
                <a:ea typeface="Roboto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78480D09-CAD9-4AF0-A0C0-BE2241969532}" type="slidenum">
              <a:rPr b="0" lang="en" sz="1800" spc="-1" strike="noStrike">
                <a:solidFill>
                  <a:srgbClr val="8b8b8b"/>
                </a:solidFill>
                <a:latin typeface="Roboto"/>
                <a:ea typeface="Roboto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PlaceHolder 1"/>
          <p:cNvSpPr>
            <a:spLocks noGrp="1"/>
          </p:cNvSpPr>
          <p:nvPr>
            <p:ph type="title"/>
          </p:nvPr>
        </p:nvSpPr>
        <p:spPr>
          <a:xfrm>
            <a:off x="76320" y="1962000"/>
            <a:ext cx="228564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2400" spc="-1" strike="noStrike">
                <a:solidFill>
                  <a:srgbClr val="2e363d"/>
                </a:solidFill>
                <a:latin typeface="Roboto"/>
                <a:ea typeface="Roboto"/>
              </a:rPr>
              <a:t>3 Deliverables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3" name="PlaceHolder 2"/>
          <p:cNvSpPr>
            <a:spLocks noGrp="1"/>
          </p:cNvSpPr>
          <p:nvPr>
            <p:ph/>
          </p:nvPr>
        </p:nvSpPr>
        <p:spPr>
          <a:xfrm>
            <a:off x="2645640" y="285840"/>
            <a:ext cx="6396120" cy="3009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1" lang="en-US" sz="1700" spc="-1" strike="noStrike">
                <a:solidFill>
                  <a:srgbClr val="2e363d"/>
                </a:solidFill>
                <a:latin typeface="Arial"/>
                <a:ea typeface="Arial"/>
              </a:rPr>
              <a:t>D10.1</a:t>
            </a:r>
            <a:r>
              <a:rPr b="0" lang="en-US" sz="1700" spc="-1" strike="noStrike">
                <a:solidFill>
                  <a:srgbClr val="2e363d"/>
                </a:solidFill>
                <a:latin typeface="Arial"/>
                <a:ea typeface="Arial"/>
              </a:rPr>
              <a:t>: </a:t>
            </a:r>
            <a:r>
              <a:rPr b="0" i="1" lang="en-US" sz="1800" spc="-1" strike="noStrike">
                <a:solidFill>
                  <a:srgbClr val="2e363d"/>
                </a:solidFill>
                <a:latin typeface="Roboto"/>
                <a:ea typeface="Roboto"/>
              </a:rPr>
              <a:t>Research involving humans subjects – Requirement 1</a:t>
            </a:r>
            <a:r>
              <a:rPr b="0" lang="en-US" sz="1800" spc="-1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Aft>
                <a:spcPts val="601"/>
              </a:spcAft>
              <a:buClr>
                <a:srgbClr val="2e363d"/>
              </a:buClr>
              <a:buFont typeface="StarSymbol"/>
              <a:buChar char="▪"/>
              <a:tabLst>
                <a:tab algn="l" pos="0"/>
              </a:tabLst>
            </a:pPr>
            <a:r>
              <a:rPr b="0" lang="en-US" sz="1600" spc="-1" strike="noStrike">
                <a:solidFill>
                  <a:srgbClr val="2e363d"/>
                </a:solidFill>
                <a:latin typeface="Roboto"/>
                <a:ea typeface="Roboto"/>
              </a:rPr>
              <a:t>Procedures &amp; criteria used to recruit participants 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Aft>
                <a:spcPts val="601"/>
              </a:spcAft>
              <a:buClr>
                <a:srgbClr val="2e363d"/>
              </a:buClr>
              <a:buFont typeface="StarSymbol"/>
              <a:buChar char="▪"/>
              <a:tabLst>
                <a:tab algn="l" pos="0"/>
              </a:tabLst>
            </a:pPr>
            <a:r>
              <a:rPr b="0" lang="en-US" sz="1600" spc="-1" strike="noStrike">
                <a:solidFill>
                  <a:srgbClr val="2e363d"/>
                </a:solidFill>
                <a:latin typeface="Roboto"/>
                <a:ea typeface="Roboto"/>
              </a:rPr>
              <a:t>Informed consent procedures &amp; forms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marL="343080" indent="-343080">
              <a:lnSpc>
                <a:spcPct val="100000"/>
              </a:lnSpc>
              <a:spcAft>
                <a:spcPts val="601"/>
              </a:spcAft>
              <a:buClr>
                <a:srgbClr val="2e363d"/>
              </a:buClr>
              <a:buFont typeface="StarSymbol"/>
              <a:buChar char="▪"/>
              <a:tabLst>
                <a:tab algn="l" pos="0"/>
              </a:tabLst>
            </a:pPr>
            <a:r>
              <a:rPr b="0" lang="fr-FR" sz="1600" spc="-1" strike="noStrike">
                <a:solidFill>
                  <a:srgbClr val="2e363d"/>
                </a:solidFill>
                <a:latin typeface="Roboto"/>
                <a:ea typeface="Roboto"/>
              </a:rPr>
              <a:t>Involvement of vulnerable individuals &amp; measures to protect them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1" lang="en-US" sz="1700" spc="-1" strike="noStrike">
                <a:solidFill>
                  <a:srgbClr val="2e363d"/>
                </a:solidFill>
                <a:latin typeface="Arial"/>
                <a:ea typeface="Arial"/>
              </a:rPr>
              <a:t>D10.2</a:t>
            </a:r>
            <a:r>
              <a:rPr b="0" lang="en-US" sz="1700" spc="-1" strike="noStrike">
                <a:solidFill>
                  <a:srgbClr val="2e363d"/>
                </a:solidFill>
                <a:latin typeface="Arial"/>
                <a:ea typeface="Arial"/>
              </a:rPr>
              <a:t>: </a:t>
            </a:r>
            <a:r>
              <a:rPr b="0" i="1" lang="en-US" sz="1800" spc="-1" strike="noStrike">
                <a:solidFill>
                  <a:srgbClr val="2e363d"/>
                </a:solidFill>
                <a:latin typeface="Roboto"/>
                <a:ea typeface="Roboto"/>
              </a:rPr>
              <a:t>Processing of Personal Data (POPD) – Requirement 2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191880" indent="-218520">
              <a:lnSpc>
                <a:spcPct val="100000"/>
              </a:lnSpc>
              <a:spcAft>
                <a:spcPts val="601"/>
              </a:spcAft>
              <a:buClr>
                <a:srgbClr val="2e363d"/>
              </a:buClr>
              <a:buFont typeface="StarSymbol"/>
              <a:buChar char="▪"/>
              <a:tabLst>
                <a:tab algn="l" pos="0"/>
              </a:tabLst>
            </a:pPr>
            <a:r>
              <a:rPr b="0" lang="en-US" sz="1600" spc="-1" strike="noStrike">
                <a:solidFill>
                  <a:srgbClr val="2e363d"/>
                </a:solidFill>
                <a:latin typeface="Roboto"/>
                <a:ea typeface="Roboto"/>
              </a:rPr>
              <a:t>Justification for collecting &amp; processing sensitive personal data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marL="191880" indent="-218520">
              <a:lnSpc>
                <a:spcPct val="100000"/>
              </a:lnSpc>
              <a:spcAft>
                <a:spcPts val="601"/>
              </a:spcAft>
              <a:buClr>
                <a:srgbClr val="2e363d"/>
              </a:buClr>
              <a:buFont typeface="StarSymbol"/>
              <a:buChar char="▪"/>
              <a:tabLst>
                <a:tab algn="l" pos="0"/>
              </a:tabLst>
            </a:pPr>
            <a:r>
              <a:rPr b="0" lang="en-US" sz="1600" spc="-1" strike="noStrike">
                <a:solidFill>
                  <a:srgbClr val="2e363d"/>
                </a:solidFill>
                <a:latin typeface="Roboto"/>
                <a:ea typeface="Roboto"/>
              </a:rPr>
              <a:t>Information of procedure, consent procedures &amp; forms for data collection, storage, protection, retention, and destruction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1" lang="en-US" sz="1700" spc="-1" strike="noStrike">
                <a:solidFill>
                  <a:srgbClr val="2e363d"/>
                </a:solidFill>
                <a:latin typeface="Arial"/>
                <a:ea typeface="Arial"/>
              </a:rPr>
              <a:t>D10.3</a:t>
            </a:r>
            <a:r>
              <a:rPr b="0" lang="en-US" sz="1700" spc="-1" strike="noStrike">
                <a:solidFill>
                  <a:srgbClr val="2e363d"/>
                </a:solidFill>
                <a:latin typeface="Arial"/>
                <a:ea typeface="Arial"/>
              </a:rPr>
              <a:t>: </a:t>
            </a:r>
            <a:r>
              <a:rPr b="0" i="1" lang="en-US" sz="1700" spc="-1" strike="noStrike">
                <a:solidFill>
                  <a:srgbClr val="2e363d"/>
                </a:solidFill>
                <a:highlight>
                  <a:srgbClr val="ffffff"/>
                </a:highlight>
                <a:latin typeface="Arial"/>
                <a:ea typeface="Arial"/>
              </a:rPr>
              <a:t>Privacy and Ethics guidelines for experimental validation and data collection</a:t>
            </a:r>
            <a:endParaRPr b="0" lang="fr-FR" sz="1700" spc="-1" strike="noStrike">
              <a:solidFill>
                <a:srgbClr val="000000"/>
              </a:solidFill>
              <a:latin typeface="Calibri"/>
            </a:endParaRPr>
          </a:p>
          <a:p>
            <a:pPr marL="361800" indent="-285840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  <a:tabLst>
                <a:tab algn="l" pos="0"/>
              </a:tabLst>
            </a:pPr>
            <a:r>
              <a:rPr b="0" lang="en-US" sz="1600" spc="-1" strike="noStrike">
                <a:solidFill>
                  <a:srgbClr val="2e363d"/>
                </a:solidFill>
                <a:latin typeface="Helvetica Neue"/>
                <a:ea typeface="Helvetica Neue"/>
              </a:rPr>
              <a:t>All Documents for handling Ethics and Privacy issues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marL="361800" indent="-285840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  <a:tabLst>
                <a:tab algn="l" pos="0"/>
              </a:tabLst>
            </a:pPr>
            <a:r>
              <a:rPr b="0" lang="en-US" sz="1600" spc="-1" strike="noStrike">
                <a:solidFill>
                  <a:srgbClr val="2e363d"/>
                </a:solidFill>
                <a:latin typeface="Helvetica Neue"/>
                <a:ea typeface="Helvetica Neue"/>
              </a:rPr>
              <a:t>Identification and approval of all the local and national Ethics committees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marL="361800" indent="-285840">
              <a:lnSpc>
                <a:spcPct val="100000"/>
              </a:lnSpc>
              <a:buClr>
                <a:srgbClr val="2e363d"/>
              </a:buClr>
              <a:buFont typeface="StarSymbol"/>
              <a:buChar char="▪"/>
              <a:tabLst>
                <a:tab algn="l" pos="0"/>
              </a:tabLst>
            </a:pPr>
            <a:r>
              <a:rPr b="0" lang="en-US" sz="1600" spc="-1" strike="noStrike">
                <a:solidFill>
                  <a:srgbClr val="2e363d"/>
                </a:solidFill>
                <a:latin typeface="Helvetica Neue"/>
                <a:ea typeface="Helvetica Neue"/>
              </a:rPr>
              <a:t>GDPR compliance report, of all experimental validation and data collection in the project 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algn="l" pos="0"/>
              </a:tabLst>
            </a:pPr>
            <a:endParaRPr b="0" lang="fr-FR" sz="17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74" name="Image 11" descr=""/>
          <p:cNvPicPr/>
          <p:nvPr/>
        </p:nvPicPr>
        <p:blipFill>
          <a:blip r:embed="rId1"/>
          <a:stretch/>
        </p:blipFill>
        <p:spPr>
          <a:xfrm>
            <a:off x="533520" y="2639520"/>
            <a:ext cx="1156680" cy="1628280"/>
          </a:xfrm>
          <a:prstGeom prst="rect">
            <a:avLst/>
          </a:prstGeom>
          <a:ln w="0">
            <a:noFill/>
          </a:ln>
          <a:effectLst>
            <a:outerShdw algn="tl" blurRad="291960" dir="2700000" dist="139498" rotWithShape="0">
              <a:srgbClr val="333333">
                <a:alpha val="65000"/>
              </a:srgbClr>
            </a:outerShdw>
          </a:effectLst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PlaceHolder 1"/>
          <p:cNvSpPr>
            <a:spLocks noGrp="1"/>
          </p:cNvSpPr>
          <p:nvPr>
            <p:ph type="title"/>
          </p:nvPr>
        </p:nvSpPr>
        <p:spPr>
          <a:xfrm>
            <a:off x="-9720" y="1754280"/>
            <a:ext cx="2792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2800" spc="-1" strike="noStrike">
                <a:solidFill>
                  <a:srgbClr val="2e363d"/>
                </a:solidFill>
                <a:latin typeface="Roboto"/>
                <a:ea typeface="Roboto"/>
              </a:rPr>
              <a:t>Application and validation from ethics committees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6" name="Google Shape;60;p2"/>
          <p:cNvSpPr/>
          <p:nvPr/>
        </p:nvSpPr>
        <p:spPr>
          <a:xfrm>
            <a:off x="3105360" y="330840"/>
            <a:ext cx="5799240" cy="1174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" sz="1600" spc="-1" strike="noStrike">
                <a:solidFill>
                  <a:srgbClr val="2e363d"/>
                </a:solidFill>
                <a:latin typeface="Roboto"/>
                <a:ea typeface="Roboto"/>
              </a:rPr>
              <a:t>PHASE 1. PRELIMINARY STUDY (Broca Living Lab)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" sz="1600" spc="-1" strike="noStrike">
                <a:solidFill>
                  <a:srgbClr val="2e363d"/>
                </a:solidFill>
                <a:latin typeface="Roboto"/>
                <a:ea typeface="Roboto"/>
              </a:rPr>
              <a:t>University research ethics committee – CER Paris University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1" lang="en" sz="1600" spc="-1" strike="noStrike">
                <a:solidFill>
                  <a:srgbClr val="0000ff"/>
                </a:solidFill>
                <a:latin typeface="Roboto"/>
                <a:ea typeface="Roboto"/>
              </a:rPr>
              <a:t>Validation obtained and GDPR obtained in February 2021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277" name="Google Shape;61;p2"/>
          <p:cNvSpPr/>
          <p:nvPr/>
        </p:nvSpPr>
        <p:spPr>
          <a:xfrm>
            <a:off x="3122640" y="1854360"/>
            <a:ext cx="5443920" cy="1454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" sz="1600" spc="-1" strike="noStrike">
                <a:solidFill>
                  <a:srgbClr val="2e363d"/>
                </a:solidFill>
                <a:latin typeface="Roboto"/>
                <a:ea typeface="Roboto"/>
              </a:rPr>
              <a:t>PHASE 2. FINAL VALIDATION STUDY (Day Hospital)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0" lang="en" sz="1600" spc="-1" strike="noStrike">
                <a:solidFill>
                  <a:srgbClr val="2e363d"/>
                </a:solidFill>
                <a:latin typeface="Roboto"/>
                <a:ea typeface="Roboto"/>
              </a:rPr>
              <a:t>National research ethics committee – CPP (</a:t>
            </a:r>
            <a:r>
              <a:rPr b="0" i="1" lang="en" sz="1600" spc="-1" strike="noStrike">
                <a:solidFill>
                  <a:srgbClr val="2e363d"/>
                </a:solidFill>
                <a:latin typeface="Roboto"/>
                <a:ea typeface="Roboto"/>
              </a:rPr>
              <a:t>Through AP-HP Clinical Research and Innovation Departmen</a:t>
            </a:r>
            <a:r>
              <a:rPr b="0" lang="en" sz="1600" spc="-1" strike="noStrike">
                <a:solidFill>
                  <a:srgbClr val="2e363d"/>
                </a:solidFill>
                <a:latin typeface="Roboto"/>
                <a:ea typeface="Roboto"/>
              </a:rPr>
              <a:t>t)</a:t>
            </a:r>
            <a:endParaRPr b="0" lang="en-GB" sz="1600" spc="-1" strike="noStrike">
              <a:latin typeface="Arial"/>
            </a:endParaRPr>
          </a:p>
          <a:p>
            <a:pPr>
              <a:lnSpc>
                <a:spcPct val="115000"/>
              </a:lnSpc>
              <a:spcBef>
                <a:spcPts val="601"/>
              </a:spcBef>
              <a:buNone/>
              <a:tabLst>
                <a:tab algn="l" pos="0"/>
              </a:tabLst>
            </a:pPr>
            <a:r>
              <a:rPr b="1" lang="en" sz="1600" spc="-1" strike="noStrike">
                <a:solidFill>
                  <a:srgbClr val="0000ff"/>
                </a:solidFill>
                <a:latin typeface="Roboto"/>
                <a:ea typeface="Roboto"/>
              </a:rPr>
              <a:t>Validation obtained in may 2021</a:t>
            </a:r>
            <a:endParaRPr b="0" lang="en-GB" sz="1600" spc="-1" strike="noStrike">
              <a:latin typeface="Arial"/>
            </a:endParaRPr>
          </a:p>
        </p:txBody>
      </p:sp>
      <p:sp>
        <p:nvSpPr>
          <p:cNvPr id="278" name="Google Shape;62;p2"/>
          <p:cNvSpPr/>
          <p:nvPr/>
        </p:nvSpPr>
        <p:spPr>
          <a:xfrm flipH="1">
            <a:off x="2942280" y="743760"/>
            <a:ext cx="3600" cy="22035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rgbClr val="1f497d"/>
            </a:solidFill>
            <a:round/>
          </a:ln>
          <a:effectLst>
            <a:outerShdw blurRad="39960" dir="5400000" dist="20160" rotWithShape="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</p:sp>
      <p:sp>
        <p:nvSpPr>
          <p:cNvPr id="279" name="Google Shape;63;p2"/>
          <p:cNvSpPr/>
          <p:nvPr/>
        </p:nvSpPr>
        <p:spPr>
          <a:xfrm>
            <a:off x="3282840" y="3661200"/>
            <a:ext cx="5443920" cy="1049400"/>
          </a:xfrm>
          <a:prstGeom prst="rect">
            <a:avLst/>
          </a:prstGeom>
          <a:solidFill>
            <a:schemeClr val="bg2"/>
          </a:solidFill>
          <a:ln w="19050">
            <a:solidFill>
              <a:srgbClr val="000000"/>
            </a:solidFill>
            <a:prstDash val="dot"/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Google Shape;64;p2"/>
          <p:cNvSpPr/>
          <p:nvPr/>
        </p:nvSpPr>
        <p:spPr>
          <a:xfrm>
            <a:off x="3283200" y="3719160"/>
            <a:ext cx="5543280" cy="96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" sz="1500" spc="-1" strike="noStrike">
                <a:solidFill>
                  <a:srgbClr val="2e363d"/>
                </a:solidFill>
                <a:latin typeface="Roboto"/>
                <a:ea typeface="Roboto"/>
              </a:rPr>
              <a:t>ALSO</a:t>
            </a:r>
            <a:endParaRPr b="0" lang="en-GB" sz="1500" spc="-1" strike="noStrike">
              <a:latin typeface="Arial"/>
            </a:endParaRPr>
          </a:p>
          <a:p>
            <a:pPr>
              <a:lnSpc>
                <a:spcPct val="115000"/>
              </a:lnSpc>
              <a:spcAft>
                <a:spcPts val="601"/>
              </a:spcAft>
              <a:buNone/>
              <a:tabLst>
                <a:tab algn="l" pos="0"/>
              </a:tabLst>
            </a:pPr>
            <a:r>
              <a:rPr b="0" i="1" lang="en" sz="1500" spc="-1" strike="noStrike">
                <a:solidFill>
                  <a:srgbClr val="2e363d"/>
                </a:solidFill>
                <a:latin typeface="Roboto"/>
                <a:ea typeface="Roboto"/>
              </a:rPr>
              <a:t>Proof of approval from </a:t>
            </a:r>
            <a:r>
              <a:rPr b="0" i="1" lang="en" sz="1500" spc="-1" strike="noStrike">
                <a:solidFill>
                  <a:srgbClr val="2e363d"/>
                </a:solidFill>
                <a:latin typeface="Calibri"/>
                <a:ea typeface="Roboto"/>
              </a:rPr>
              <a:t>INRIA, HWU, BIU, UNITN</a:t>
            </a:r>
            <a:r>
              <a:rPr b="0" i="1" lang="en" sz="1500" spc="-1" strike="noStrike">
                <a:solidFill>
                  <a:srgbClr val="2e363d"/>
                </a:solidFill>
                <a:latin typeface="Roboto"/>
                <a:ea typeface="Roboto"/>
              </a:rPr>
              <a:t> ethic committees for local experiments (obtained in 2021- 2022)</a:t>
            </a:r>
            <a:endParaRPr b="0" lang="en-GB" sz="1500" spc="-1" strike="noStrike">
              <a:latin typeface="Arial"/>
            </a:endParaRPr>
          </a:p>
        </p:txBody>
      </p:sp>
      <p:sp>
        <p:nvSpPr>
          <p:cNvPr id="281" name="PlaceHolder 2"/>
          <p:cNvSpPr>
            <a:spLocks noGrp="1"/>
          </p:cNvSpPr>
          <p:nvPr>
            <p:ph type="sldNum" idx="17"/>
          </p:nvPr>
        </p:nvSpPr>
        <p:spPr>
          <a:xfrm>
            <a:off x="8534520" y="4854240"/>
            <a:ext cx="548280" cy="207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800" spc="-1" strike="noStrike">
                <a:solidFill>
                  <a:srgbClr val="8b8b8b"/>
                </a:solidFill>
                <a:latin typeface="Roboto"/>
                <a:ea typeface="Roboto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F55A5199-0C78-4A69-A982-FC1F41F95B6D}" type="slidenum">
              <a:rPr b="0" lang="en" sz="1800" spc="-1" strike="noStrike">
                <a:solidFill>
                  <a:srgbClr val="8b8b8b"/>
                </a:solidFill>
                <a:latin typeface="Roboto"/>
                <a:ea typeface="Roboto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object 2"/>
          <p:cNvGrpSpPr/>
          <p:nvPr/>
        </p:nvGrpSpPr>
        <p:grpSpPr>
          <a:xfrm>
            <a:off x="0" y="1440"/>
            <a:ext cx="9144360" cy="5143680"/>
            <a:chOff x="0" y="1440"/>
            <a:chExt cx="9144360" cy="5143680"/>
          </a:xfrm>
        </p:grpSpPr>
        <p:sp>
          <p:nvSpPr>
            <p:cNvPr id="283" name="object 3"/>
            <p:cNvSpPr/>
            <p:nvPr/>
          </p:nvSpPr>
          <p:spPr>
            <a:xfrm>
              <a:off x="0" y="1440"/>
              <a:ext cx="9144360" cy="5143680"/>
            </a:xfrm>
            <a:custGeom>
              <a:avLst/>
              <a:gdLst/>
              <a:ahLst/>
              <a:rect l="l" t="t" r="r" b="b"/>
              <a:pathLst>
                <a:path w="9144635" h="5144135">
                  <a:moveTo>
                    <a:pt x="876287" y="5143538"/>
                  </a:moveTo>
                  <a:lnTo>
                    <a:pt x="831557" y="5081244"/>
                  </a:lnTo>
                  <a:lnTo>
                    <a:pt x="809371" y="5048669"/>
                  </a:lnTo>
                  <a:lnTo>
                    <a:pt x="787285" y="5015141"/>
                  </a:lnTo>
                  <a:lnTo>
                    <a:pt x="765251" y="4980635"/>
                  </a:lnTo>
                  <a:lnTo>
                    <a:pt x="743280" y="4945177"/>
                  </a:lnTo>
                  <a:lnTo>
                    <a:pt x="721321" y="4908753"/>
                  </a:lnTo>
                  <a:lnTo>
                    <a:pt x="699350" y="4871351"/>
                  </a:lnTo>
                  <a:lnTo>
                    <a:pt x="677367" y="4832959"/>
                  </a:lnTo>
                  <a:lnTo>
                    <a:pt x="655332" y="4793602"/>
                  </a:lnTo>
                  <a:lnTo>
                    <a:pt x="633222" y="4753254"/>
                  </a:lnTo>
                  <a:lnTo>
                    <a:pt x="611022" y="4711916"/>
                  </a:lnTo>
                  <a:lnTo>
                    <a:pt x="588708" y="4669599"/>
                  </a:lnTo>
                  <a:lnTo>
                    <a:pt x="566242" y="4626267"/>
                  </a:lnTo>
                  <a:lnTo>
                    <a:pt x="543610" y="4581944"/>
                  </a:lnTo>
                  <a:lnTo>
                    <a:pt x="520801" y="4536618"/>
                  </a:lnTo>
                  <a:lnTo>
                    <a:pt x="497763" y="4490275"/>
                  </a:lnTo>
                  <a:lnTo>
                    <a:pt x="474510" y="4442917"/>
                  </a:lnTo>
                  <a:lnTo>
                    <a:pt x="450989" y="4394555"/>
                  </a:lnTo>
                  <a:lnTo>
                    <a:pt x="427177" y="4345165"/>
                  </a:lnTo>
                  <a:lnTo>
                    <a:pt x="403072" y="4294746"/>
                  </a:lnTo>
                  <a:lnTo>
                    <a:pt x="378637" y="4243298"/>
                  </a:lnTo>
                  <a:lnTo>
                    <a:pt x="353847" y="4190822"/>
                  </a:lnTo>
                  <a:lnTo>
                    <a:pt x="328688" y="4137317"/>
                  </a:lnTo>
                  <a:lnTo>
                    <a:pt x="303123" y="4082758"/>
                  </a:lnTo>
                  <a:lnTo>
                    <a:pt x="277139" y="4027157"/>
                  </a:lnTo>
                  <a:lnTo>
                    <a:pt x="250723" y="3970515"/>
                  </a:lnTo>
                  <a:lnTo>
                    <a:pt x="223824" y="3912819"/>
                  </a:lnTo>
                  <a:lnTo>
                    <a:pt x="201650" y="3865359"/>
                  </a:lnTo>
                  <a:lnTo>
                    <a:pt x="179832" y="3818610"/>
                  </a:lnTo>
                  <a:lnTo>
                    <a:pt x="158369" y="3772560"/>
                  </a:lnTo>
                  <a:lnTo>
                    <a:pt x="137261" y="3727170"/>
                  </a:lnTo>
                  <a:lnTo>
                    <a:pt x="116509" y="3682466"/>
                  </a:lnTo>
                  <a:lnTo>
                    <a:pt x="96139" y="3638410"/>
                  </a:lnTo>
                  <a:lnTo>
                    <a:pt x="76136" y="3594989"/>
                  </a:lnTo>
                  <a:lnTo>
                    <a:pt x="56515" y="3552202"/>
                  </a:lnTo>
                  <a:lnTo>
                    <a:pt x="37274" y="3510026"/>
                  </a:lnTo>
                  <a:lnTo>
                    <a:pt x="18427" y="3468446"/>
                  </a:lnTo>
                  <a:lnTo>
                    <a:pt x="0" y="3427463"/>
                  </a:lnTo>
                  <a:lnTo>
                    <a:pt x="0" y="5143538"/>
                  </a:lnTo>
                  <a:lnTo>
                    <a:pt x="876287" y="5143538"/>
                  </a:lnTo>
                  <a:close/>
                </a:path>
                <a:path w="9144635" h="5144135">
                  <a:moveTo>
                    <a:pt x="9144076" y="0"/>
                  </a:moveTo>
                  <a:lnTo>
                    <a:pt x="0" y="0"/>
                  </a:lnTo>
                  <a:lnTo>
                    <a:pt x="0" y="1512354"/>
                  </a:lnTo>
                  <a:lnTo>
                    <a:pt x="27622" y="1486954"/>
                  </a:lnTo>
                  <a:lnTo>
                    <a:pt x="56337" y="1461871"/>
                  </a:lnTo>
                  <a:lnTo>
                    <a:pt x="86131" y="1437043"/>
                  </a:lnTo>
                  <a:lnTo>
                    <a:pt x="117017" y="1412481"/>
                  </a:lnTo>
                  <a:lnTo>
                    <a:pt x="148996" y="1388122"/>
                  </a:lnTo>
                  <a:lnTo>
                    <a:pt x="182079" y="1363954"/>
                  </a:lnTo>
                  <a:lnTo>
                    <a:pt x="216255" y="1339938"/>
                  </a:lnTo>
                  <a:lnTo>
                    <a:pt x="251536" y="1316062"/>
                  </a:lnTo>
                  <a:lnTo>
                    <a:pt x="287934" y="1292275"/>
                  </a:lnTo>
                  <a:lnTo>
                    <a:pt x="325462" y="1268564"/>
                  </a:lnTo>
                  <a:lnTo>
                    <a:pt x="364096" y="1244892"/>
                  </a:lnTo>
                  <a:lnTo>
                    <a:pt x="403860" y="1221232"/>
                  </a:lnTo>
                  <a:lnTo>
                    <a:pt x="444766" y="1197559"/>
                  </a:lnTo>
                  <a:lnTo>
                    <a:pt x="486791" y="1173835"/>
                  </a:lnTo>
                  <a:lnTo>
                    <a:pt x="529971" y="1150035"/>
                  </a:lnTo>
                  <a:lnTo>
                    <a:pt x="574294" y="1126121"/>
                  </a:lnTo>
                  <a:lnTo>
                    <a:pt x="619772" y="1102093"/>
                  </a:lnTo>
                  <a:lnTo>
                    <a:pt x="666407" y="1077887"/>
                  </a:lnTo>
                  <a:lnTo>
                    <a:pt x="714209" y="1053490"/>
                  </a:lnTo>
                  <a:lnTo>
                    <a:pt x="763168" y="1028877"/>
                  </a:lnTo>
                  <a:lnTo>
                    <a:pt x="813308" y="1004011"/>
                  </a:lnTo>
                  <a:lnTo>
                    <a:pt x="864616" y="978865"/>
                  </a:lnTo>
                  <a:lnTo>
                    <a:pt x="917117" y="953414"/>
                  </a:lnTo>
                  <a:lnTo>
                    <a:pt x="970800" y="927620"/>
                  </a:lnTo>
                  <a:lnTo>
                    <a:pt x="1025664" y="901458"/>
                  </a:lnTo>
                  <a:lnTo>
                    <a:pt x="1081735" y="874903"/>
                  </a:lnTo>
                  <a:lnTo>
                    <a:pt x="1139012" y="847915"/>
                  </a:lnTo>
                  <a:lnTo>
                    <a:pt x="1197495" y="820483"/>
                  </a:lnTo>
                  <a:lnTo>
                    <a:pt x="1257185" y="792556"/>
                  </a:lnTo>
                  <a:lnTo>
                    <a:pt x="1318094" y="764120"/>
                  </a:lnTo>
                  <a:lnTo>
                    <a:pt x="1380223" y="735152"/>
                  </a:lnTo>
                  <a:lnTo>
                    <a:pt x="1445793" y="704570"/>
                  </a:lnTo>
                  <a:lnTo>
                    <a:pt x="1510030" y="674649"/>
                  </a:lnTo>
                  <a:lnTo>
                    <a:pt x="1572958" y="645401"/>
                  </a:lnTo>
                  <a:lnTo>
                    <a:pt x="1634617" y="616839"/>
                  </a:lnTo>
                  <a:lnTo>
                    <a:pt x="1695018" y="588987"/>
                  </a:lnTo>
                  <a:lnTo>
                    <a:pt x="1754212" y="561860"/>
                  </a:lnTo>
                  <a:lnTo>
                    <a:pt x="1812213" y="535482"/>
                  </a:lnTo>
                  <a:lnTo>
                    <a:pt x="1869059" y="509866"/>
                  </a:lnTo>
                  <a:lnTo>
                    <a:pt x="1924773" y="485025"/>
                  </a:lnTo>
                  <a:lnTo>
                    <a:pt x="1979396" y="460984"/>
                  </a:lnTo>
                  <a:lnTo>
                    <a:pt x="2032952" y="437756"/>
                  </a:lnTo>
                  <a:lnTo>
                    <a:pt x="2085479" y="415366"/>
                  </a:lnTo>
                  <a:lnTo>
                    <a:pt x="2136991" y="393814"/>
                  </a:lnTo>
                  <a:lnTo>
                    <a:pt x="2187524" y="373138"/>
                  </a:lnTo>
                  <a:lnTo>
                    <a:pt x="2237105" y="353352"/>
                  </a:lnTo>
                  <a:lnTo>
                    <a:pt x="2285784" y="334454"/>
                  </a:lnTo>
                  <a:lnTo>
                    <a:pt x="2333561" y="316484"/>
                  </a:lnTo>
                  <a:lnTo>
                    <a:pt x="2380500" y="299453"/>
                  </a:lnTo>
                  <a:lnTo>
                    <a:pt x="2426601" y="283375"/>
                  </a:lnTo>
                  <a:lnTo>
                    <a:pt x="2471902" y="268274"/>
                  </a:lnTo>
                  <a:lnTo>
                    <a:pt x="2516441" y="254152"/>
                  </a:lnTo>
                  <a:lnTo>
                    <a:pt x="2560256" y="241046"/>
                  </a:lnTo>
                  <a:lnTo>
                    <a:pt x="2603347" y="228968"/>
                  </a:lnTo>
                  <a:lnTo>
                    <a:pt x="2645778" y="217932"/>
                  </a:lnTo>
                  <a:lnTo>
                    <a:pt x="2687548" y="207962"/>
                  </a:lnTo>
                  <a:lnTo>
                    <a:pt x="2728722" y="199059"/>
                  </a:lnTo>
                  <a:lnTo>
                    <a:pt x="2769298" y="191262"/>
                  </a:lnTo>
                  <a:lnTo>
                    <a:pt x="2809316" y="184581"/>
                  </a:lnTo>
                  <a:lnTo>
                    <a:pt x="2848813" y="179019"/>
                  </a:lnTo>
                  <a:lnTo>
                    <a:pt x="2887815" y="174612"/>
                  </a:lnTo>
                  <a:lnTo>
                    <a:pt x="2926346" y="171373"/>
                  </a:lnTo>
                  <a:lnTo>
                    <a:pt x="2964446" y="169329"/>
                  </a:lnTo>
                  <a:lnTo>
                    <a:pt x="3002140" y="168478"/>
                  </a:lnTo>
                  <a:lnTo>
                    <a:pt x="3039465" y="168833"/>
                  </a:lnTo>
                  <a:lnTo>
                    <a:pt x="3113100" y="173304"/>
                  </a:lnTo>
                  <a:lnTo>
                    <a:pt x="3185604" y="182854"/>
                  </a:lnTo>
                  <a:lnTo>
                    <a:pt x="3257194" y="197650"/>
                  </a:lnTo>
                  <a:lnTo>
                    <a:pt x="3328136" y="217805"/>
                  </a:lnTo>
                  <a:lnTo>
                    <a:pt x="3398278" y="243332"/>
                  </a:lnTo>
                  <a:lnTo>
                    <a:pt x="3465576" y="273494"/>
                  </a:lnTo>
                  <a:lnTo>
                    <a:pt x="3529927" y="308190"/>
                  </a:lnTo>
                  <a:lnTo>
                    <a:pt x="3591610" y="347472"/>
                  </a:lnTo>
                  <a:lnTo>
                    <a:pt x="3650881" y="391388"/>
                  </a:lnTo>
                  <a:lnTo>
                    <a:pt x="3708031" y="439978"/>
                  </a:lnTo>
                  <a:lnTo>
                    <a:pt x="3735895" y="466051"/>
                  </a:lnTo>
                  <a:lnTo>
                    <a:pt x="3763327" y="493306"/>
                  </a:lnTo>
                  <a:lnTo>
                    <a:pt x="3790365" y="521754"/>
                  </a:lnTo>
                  <a:lnTo>
                    <a:pt x="3817048" y="551395"/>
                  </a:lnTo>
                  <a:lnTo>
                    <a:pt x="3843413" y="582244"/>
                  </a:lnTo>
                  <a:lnTo>
                    <a:pt x="3869474" y="614311"/>
                  </a:lnTo>
                  <a:lnTo>
                    <a:pt x="3895280" y="647585"/>
                  </a:lnTo>
                  <a:lnTo>
                    <a:pt x="3920871" y="682078"/>
                  </a:lnTo>
                  <a:lnTo>
                    <a:pt x="3946271" y="717804"/>
                  </a:lnTo>
                  <a:lnTo>
                    <a:pt x="3971518" y="754761"/>
                  </a:lnTo>
                  <a:lnTo>
                    <a:pt x="3996639" y="792962"/>
                  </a:lnTo>
                  <a:lnTo>
                    <a:pt x="4021683" y="832408"/>
                  </a:lnTo>
                  <a:lnTo>
                    <a:pt x="4046677" y="873099"/>
                  </a:lnTo>
                  <a:lnTo>
                    <a:pt x="4071658" y="915060"/>
                  </a:lnTo>
                  <a:lnTo>
                    <a:pt x="4096651" y="958265"/>
                  </a:lnTo>
                  <a:lnTo>
                    <a:pt x="4121708" y="1002753"/>
                  </a:lnTo>
                  <a:lnTo>
                    <a:pt x="4146842" y="1048512"/>
                  </a:lnTo>
                  <a:lnTo>
                    <a:pt x="4172102" y="1095552"/>
                  </a:lnTo>
                  <a:lnTo>
                    <a:pt x="4197515" y="1143876"/>
                  </a:lnTo>
                  <a:lnTo>
                    <a:pt x="4223118" y="1193482"/>
                  </a:lnTo>
                  <a:lnTo>
                    <a:pt x="4248950" y="1244396"/>
                  </a:lnTo>
                  <a:lnTo>
                    <a:pt x="4275036" y="1296619"/>
                  </a:lnTo>
                  <a:lnTo>
                    <a:pt x="4301414" y="1350137"/>
                  </a:lnTo>
                  <a:lnTo>
                    <a:pt x="4328122" y="1404975"/>
                  </a:lnTo>
                  <a:lnTo>
                    <a:pt x="4355198" y="1461135"/>
                  </a:lnTo>
                  <a:lnTo>
                    <a:pt x="4382668" y="1518627"/>
                  </a:lnTo>
                  <a:lnTo>
                    <a:pt x="4410570" y="1577441"/>
                  </a:lnTo>
                  <a:lnTo>
                    <a:pt x="4438942" y="1637601"/>
                  </a:lnTo>
                  <a:lnTo>
                    <a:pt x="4467796" y="1699107"/>
                  </a:lnTo>
                  <a:lnTo>
                    <a:pt x="4497197" y="1761959"/>
                  </a:lnTo>
                  <a:lnTo>
                    <a:pt x="4527169" y="1826171"/>
                  </a:lnTo>
                  <a:lnTo>
                    <a:pt x="4557738" y="1891741"/>
                  </a:lnTo>
                  <a:lnTo>
                    <a:pt x="4588307" y="1957311"/>
                  </a:lnTo>
                  <a:lnTo>
                    <a:pt x="4618215" y="2021547"/>
                  </a:lnTo>
                  <a:lnTo>
                    <a:pt x="4647450" y="2084476"/>
                  </a:lnTo>
                  <a:lnTo>
                    <a:pt x="4676000" y="2146122"/>
                  </a:lnTo>
                  <a:lnTo>
                    <a:pt x="4703838" y="2206523"/>
                  </a:lnTo>
                  <a:lnTo>
                    <a:pt x="4730953" y="2265718"/>
                  </a:lnTo>
                  <a:lnTo>
                    <a:pt x="4757318" y="2323719"/>
                  </a:lnTo>
                  <a:lnTo>
                    <a:pt x="4782934" y="2380564"/>
                  </a:lnTo>
                  <a:lnTo>
                    <a:pt x="4807763" y="2436279"/>
                  </a:lnTo>
                  <a:lnTo>
                    <a:pt x="4831804" y="2490901"/>
                  </a:lnTo>
                  <a:lnTo>
                    <a:pt x="4855032" y="2544457"/>
                  </a:lnTo>
                  <a:lnTo>
                    <a:pt x="4877422" y="2596972"/>
                  </a:lnTo>
                  <a:lnTo>
                    <a:pt x="4898961" y="2648483"/>
                  </a:lnTo>
                  <a:lnTo>
                    <a:pt x="4919650" y="2699016"/>
                  </a:lnTo>
                  <a:lnTo>
                    <a:pt x="4939436" y="2748597"/>
                  </a:lnTo>
                  <a:lnTo>
                    <a:pt x="4958334" y="2797276"/>
                  </a:lnTo>
                  <a:lnTo>
                    <a:pt x="4976304" y="2845054"/>
                  </a:lnTo>
                  <a:lnTo>
                    <a:pt x="4993335" y="2891993"/>
                  </a:lnTo>
                  <a:lnTo>
                    <a:pt x="5009413" y="2938094"/>
                  </a:lnTo>
                  <a:lnTo>
                    <a:pt x="5024526" y="2983395"/>
                  </a:lnTo>
                  <a:lnTo>
                    <a:pt x="5038649" y="3027946"/>
                  </a:lnTo>
                  <a:lnTo>
                    <a:pt x="5051755" y="3071749"/>
                  </a:lnTo>
                  <a:lnTo>
                    <a:pt x="5063833" y="3114840"/>
                  </a:lnTo>
                  <a:lnTo>
                    <a:pt x="5074882" y="3157270"/>
                  </a:lnTo>
                  <a:lnTo>
                    <a:pt x="5084864" y="3199053"/>
                  </a:lnTo>
                  <a:lnTo>
                    <a:pt x="5093767" y="3240214"/>
                  </a:lnTo>
                  <a:lnTo>
                    <a:pt x="5101564" y="3280791"/>
                  </a:lnTo>
                  <a:lnTo>
                    <a:pt x="5108257" y="3320808"/>
                  </a:lnTo>
                  <a:lnTo>
                    <a:pt x="5113820" y="3360305"/>
                  </a:lnTo>
                  <a:lnTo>
                    <a:pt x="5118227" y="3399307"/>
                  </a:lnTo>
                  <a:lnTo>
                    <a:pt x="5121478" y="3437839"/>
                  </a:lnTo>
                  <a:lnTo>
                    <a:pt x="5123535" y="3475939"/>
                  </a:lnTo>
                  <a:lnTo>
                    <a:pt x="5124386" y="3513632"/>
                  </a:lnTo>
                  <a:lnTo>
                    <a:pt x="5124031" y="3550958"/>
                  </a:lnTo>
                  <a:lnTo>
                    <a:pt x="5119573" y="3624592"/>
                  </a:lnTo>
                  <a:lnTo>
                    <a:pt x="5110023" y="3697084"/>
                  </a:lnTo>
                  <a:lnTo>
                    <a:pt x="5095240" y="3768674"/>
                  </a:lnTo>
                  <a:lnTo>
                    <a:pt x="5075085" y="3839616"/>
                  </a:lnTo>
                  <a:lnTo>
                    <a:pt x="5049558" y="3909745"/>
                  </a:lnTo>
                  <a:lnTo>
                    <a:pt x="5019408" y="3977043"/>
                  </a:lnTo>
                  <a:lnTo>
                    <a:pt x="4984699" y="4041394"/>
                  </a:lnTo>
                  <a:lnTo>
                    <a:pt x="4945418" y="4103065"/>
                  </a:lnTo>
                  <a:lnTo>
                    <a:pt x="4901514" y="4162336"/>
                  </a:lnTo>
                  <a:lnTo>
                    <a:pt x="4852911" y="4219486"/>
                  </a:lnTo>
                  <a:lnTo>
                    <a:pt x="4826851" y="4247350"/>
                  </a:lnTo>
                  <a:lnTo>
                    <a:pt x="4799596" y="4274794"/>
                  </a:lnTo>
                  <a:lnTo>
                    <a:pt x="4771148" y="4301833"/>
                  </a:lnTo>
                  <a:lnTo>
                    <a:pt x="4741507" y="4328515"/>
                  </a:lnTo>
                  <a:lnTo>
                    <a:pt x="4710658" y="4354881"/>
                  </a:lnTo>
                  <a:lnTo>
                    <a:pt x="4678604" y="4380954"/>
                  </a:lnTo>
                  <a:lnTo>
                    <a:pt x="4645330" y="4406760"/>
                  </a:lnTo>
                  <a:lnTo>
                    <a:pt x="4610836" y="4432351"/>
                  </a:lnTo>
                  <a:lnTo>
                    <a:pt x="4575111" y="4457751"/>
                  </a:lnTo>
                  <a:lnTo>
                    <a:pt x="4538154" y="4483011"/>
                  </a:lnTo>
                  <a:lnTo>
                    <a:pt x="4499953" y="4508144"/>
                  </a:lnTo>
                  <a:lnTo>
                    <a:pt x="4460506" y="4533189"/>
                  </a:lnTo>
                  <a:lnTo>
                    <a:pt x="4419816" y="4558182"/>
                  </a:lnTo>
                  <a:lnTo>
                    <a:pt x="4377868" y="4583176"/>
                  </a:lnTo>
                  <a:lnTo>
                    <a:pt x="4334649" y="4608169"/>
                  </a:lnTo>
                  <a:lnTo>
                    <a:pt x="4290174" y="4633226"/>
                  </a:lnTo>
                  <a:lnTo>
                    <a:pt x="4244416" y="4658372"/>
                  </a:lnTo>
                  <a:lnTo>
                    <a:pt x="4197375" y="4683633"/>
                  </a:lnTo>
                  <a:lnTo>
                    <a:pt x="4149052" y="4709058"/>
                  </a:lnTo>
                  <a:lnTo>
                    <a:pt x="4099445" y="4734674"/>
                  </a:lnTo>
                  <a:lnTo>
                    <a:pt x="4048531" y="4760506"/>
                  </a:lnTo>
                  <a:lnTo>
                    <a:pt x="3996321" y="4786604"/>
                  </a:lnTo>
                  <a:lnTo>
                    <a:pt x="3942791" y="4812995"/>
                  </a:lnTo>
                  <a:lnTo>
                    <a:pt x="3887952" y="4839716"/>
                  </a:lnTo>
                  <a:lnTo>
                    <a:pt x="3831793" y="4866792"/>
                  </a:lnTo>
                  <a:lnTo>
                    <a:pt x="3774313" y="4894275"/>
                  </a:lnTo>
                  <a:lnTo>
                    <a:pt x="3715486" y="4922177"/>
                  </a:lnTo>
                  <a:lnTo>
                    <a:pt x="3655339" y="4950561"/>
                  </a:lnTo>
                  <a:lnTo>
                    <a:pt x="3593833" y="4979428"/>
                  </a:lnTo>
                  <a:lnTo>
                    <a:pt x="3530981" y="5008842"/>
                  </a:lnTo>
                  <a:lnTo>
                    <a:pt x="3466769" y="5038814"/>
                  </a:lnTo>
                  <a:lnTo>
                    <a:pt x="3401199" y="5069395"/>
                  </a:lnTo>
                  <a:lnTo>
                    <a:pt x="3242132" y="5143538"/>
                  </a:lnTo>
                  <a:lnTo>
                    <a:pt x="9144076" y="5143538"/>
                  </a:lnTo>
                  <a:lnTo>
                    <a:pt x="9144076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pic>
          <p:nvPicPr>
            <p:cNvPr id="284" name="object 4" descr=""/>
            <p:cNvPicPr/>
            <p:nvPr/>
          </p:nvPicPr>
          <p:blipFill>
            <a:blip r:embed="rId1"/>
            <a:stretch/>
          </p:blipFill>
          <p:spPr>
            <a:xfrm>
              <a:off x="24840" y="24840"/>
              <a:ext cx="1035360" cy="7196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85" name="image32.png" descr=""/>
          <p:cNvPicPr/>
          <p:nvPr/>
        </p:nvPicPr>
        <p:blipFill>
          <a:blip r:embed="rId2"/>
          <a:stretch/>
        </p:blipFill>
        <p:spPr>
          <a:xfrm>
            <a:off x="4071240" y="196200"/>
            <a:ext cx="3987360" cy="2777760"/>
          </a:xfrm>
          <a:prstGeom prst="rect">
            <a:avLst/>
          </a:prstGeom>
          <a:ln w="0">
            <a:noFill/>
          </a:ln>
        </p:spPr>
      </p:pic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558720" y="112392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00000"/>
              </a:lnSpc>
              <a:buNone/>
            </a:pPr>
            <a:r>
              <a:rPr b="1" lang="fr-FR" sz="2400" spc="-21" strike="noStrike">
                <a:solidFill>
                  <a:srgbClr val="2e363d"/>
                </a:solidFill>
                <a:latin typeface="Roboto"/>
                <a:ea typeface="Roboto"/>
              </a:rPr>
              <a:t>Living</a:t>
            </a:r>
            <a:r>
              <a:rPr b="1" lang="fr-FR" sz="2400" spc="-41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1" lang="fr-FR" sz="2400" spc="-32" strike="noStrike">
                <a:solidFill>
                  <a:srgbClr val="2e363d"/>
                </a:solidFill>
                <a:latin typeface="Roboto"/>
                <a:ea typeface="Roboto"/>
              </a:rPr>
              <a:t>Lab</a:t>
            </a:r>
            <a:r>
              <a:rPr b="1" lang="fr-FR" sz="2400" spc="-35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1" lang="fr-FR" sz="2400" spc="-32" strike="noStrike">
                <a:solidFill>
                  <a:srgbClr val="2e363d"/>
                </a:solidFill>
                <a:latin typeface="Roboto"/>
                <a:ea typeface="Roboto"/>
              </a:rPr>
              <a:t>Study</a:t>
            </a:r>
            <a:br>
              <a:rPr sz="2400"/>
            </a:br>
            <a:r>
              <a:rPr b="1" lang="fr-FR" sz="2400" spc="-1" strike="noStrike">
                <a:solidFill>
                  <a:srgbClr val="2e363d"/>
                </a:solidFill>
                <a:latin typeface="Roboto"/>
                <a:ea typeface="Roboto"/>
              </a:rPr>
              <a:t>Simulated environnement</a:t>
            </a:r>
            <a:br>
              <a:rPr sz="2400"/>
            </a:br>
            <a:br>
              <a:rPr sz="2400"/>
            </a:br>
            <a:br>
              <a:rPr sz="2400"/>
            </a:br>
            <a:br>
              <a:rPr sz="2400"/>
            </a:br>
            <a:r>
              <a:rPr b="1" lang="fr-FR" sz="2400" spc="-1" strike="noStrike">
                <a:solidFill>
                  <a:srgbClr val="2e363d"/>
                </a:solidFill>
                <a:latin typeface="Roboto"/>
                <a:ea typeface="Roboto"/>
              </a:rPr>
              <a:t>Objectives &amp;</a:t>
            </a:r>
            <a:br>
              <a:rPr sz="2400"/>
            </a:br>
            <a:r>
              <a:rPr b="1" lang="fr-FR" sz="2400" spc="-1" strike="noStrike">
                <a:solidFill>
                  <a:srgbClr val="2e363d"/>
                </a:solidFill>
                <a:latin typeface="Roboto"/>
                <a:ea typeface="Roboto"/>
              </a:rPr>
              <a:t>outcomes</a:t>
            </a:r>
            <a:endParaRPr b="0" lang="fr-FR" sz="2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" name="PlaceHolder 2"/>
          <p:cNvSpPr>
            <a:spLocks noGrp="1"/>
          </p:cNvSpPr>
          <p:nvPr>
            <p:ph/>
          </p:nvPr>
        </p:nvSpPr>
        <p:spPr>
          <a:xfrm>
            <a:off x="4058280" y="3181320"/>
            <a:ext cx="4933080" cy="1599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marL="12600" indent="-355680">
              <a:lnSpc>
                <a:spcPct val="100000"/>
              </a:lnSpc>
              <a:spcBef>
                <a:spcPts val="99"/>
              </a:spcBef>
              <a:buClr>
                <a:srgbClr val="2e363d"/>
              </a:buClr>
              <a:buFont typeface="StarSymbol"/>
              <a:buChar char="▪"/>
            </a:pPr>
            <a:r>
              <a:rPr b="0" lang="en-US" sz="1800" spc="-26" strike="noStrike">
                <a:solidFill>
                  <a:srgbClr val="2e363d"/>
                </a:solidFill>
                <a:latin typeface="Roboto"/>
                <a:ea typeface="Roboto"/>
              </a:rPr>
              <a:t>Understan</a:t>
            </a:r>
            <a:r>
              <a:rPr b="0" lang="en-US" sz="1800" spc="-21" strike="noStrike">
                <a:solidFill>
                  <a:srgbClr val="2e363d"/>
                </a:solidFill>
                <a:latin typeface="Roboto"/>
                <a:ea typeface="Roboto"/>
              </a:rPr>
              <a:t>d</a:t>
            </a:r>
            <a:r>
              <a:rPr b="0" lang="en-US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21" strike="noStrike">
                <a:solidFill>
                  <a:srgbClr val="2e363d"/>
                </a:solidFill>
                <a:latin typeface="Roboto"/>
                <a:ea typeface="Roboto"/>
              </a:rPr>
              <a:t>th</a:t>
            </a:r>
            <a:r>
              <a:rPr b="0" lang="en-US" sz="1800" spc="-15" strike="noStrike">
                <a:solidFill>
                  <a:srgbClr val="2e363d"/>
                </a:solidFill>
                <a:latin typeface="Roboto"/>
                <a:ea typeface="Roboto"/>
              </a:rPr>
              <a:t>e</a:t>
            </a:r>
            <a:r>
              <a:rPr b="0" lang="en-US" sz="1800" spc="18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7" strike="noStrike">
                <a:solidFill>
                  <a:srgbClr val="2e363d"/>
                </a:solidFill>
                <a:latin typeface="Roboto"/>
                <a:ea typeface="Roboto"/>
              </a:rPr>
              <a:t>determinant</a:t>
            </a:r>
            <a:r>
              <a:rPr b="0" lang="en-US" sz="1800" spc="-1" strike="noStrike">
                <a:solidFill>
                  <a:srgbClr val="2e363d"/>
                </a:solidFill>
                <a:latin typeface="Roboto"/>
                <a:ea typeface="Roboto"/>
              </a:rPr>
              <a:t>s</a:t>
            </a:r>
            <a:r>
              <a:rPr b="0" lang="en-US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4" strike="noStrike">
                <a:solidFill>
                  <a:srgbClr val="2e363d"/>
                </a:solidFill>
                <a:latin typeface="Roboto"/>
                <a:ea typeface="Roboto"/>
              </a:rPr>
              <a:t>of</a:t>
            </a:r>
            <a:r>
              <a:rPr b="0" lang="en-US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1" strike="noStrike">
                <a:solidFill>
                  <a:srgbClr val="2e363d"/>
                </a:solidFill>
                <a:latin typeface="Roboto"/>
                <a:ea typeface="Roboto"/>
              </a:rPr>
              <a:t>acceptanc</a:t>
            </a:r>
            <a:r>
              <a:rPr b="0" lang="en-US" sz="1800" spc="4" strike="noStrike">
                <a:solidFill>
                  <a:srgbClr val="2e363d"/>
                </a:solidFill>
                <a:latin typeface="Roboto"/>
                <a:ea typeface="Roboto"/>
              </a:rPr>
              <a:t>e</a:t>
            </a:r>
            <a:r>
              <a:rPr b="0" lang="en-US" sz="1800" spc="18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12" strike="noStrike">
                <a:solidFill>
                  <a:srgbClr val="2e363d"/>
                </a:solidFill>
                <a:latin typeface="Roboto"/>
                <a:ea typeface="Roboto"/>
              </a:rPr>
              <a:t>o</a:t>
            </a:r>
            <a:r>
              <a:rPr b="0" lang="en-US" sz="1800" spc="9" strike="noStrike">
                <a:solidFill>
                  <a:srgbClr val="2e363d"/>
                </a:solidFill>
                <a:latin typeface="Roboto"/>
                <a:ea typeface="Roboto"/>
              </a:rPr>
              <a:t>f</a:t>
            </a:r>
            <a:r>
              <a:rPr b="0" lang="en-US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15" strike="noStrike">
                <a:solidFill>
                  <a:srgbClr val="2e363d"/>
                </a:solidFill>
                <a:latin typeface="Roboto"/>
                <a:ea typeface="Roboto"/>
              </a:rPr>
              <a:t>social  </a:t>
            </a:r>
            <a:r>
              <a:rPr b="0" lang="en-US" sz="1800" spc="-21" strike="noStrike">
                <a:solidFill>
                  <a:srgbClr val="2e363d"/>
                </a:solidFill>
                <a:latin typeface="Roboto"/>
                <a:ea typeface="Roboto"/>
              </a:rPr>
              <a:t>robots</a:t>
            </a:r>
            <a:r>
              <a:rPr b="0" lang="en-US" sz="1800" spc="-12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41" strike="noStrike">
                <a:solidFill>
                  <a:srgbClr val="2e363d"/>
                </a:solidFill>
                <a:latin typeface="Roboto"/>
                <a:ea typeface="Roboto"/>
              </a:rPr>
              <a:t>by</a:t>
            </a:r>
            <a:r>
              <a:rPr b="0" lang="en-US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21" strike="noStrike">
                <a:solidFill>
                  <a:srgbClr val="2e363d"/>
                </a:solidFill>
                <a:latin typeface="Roboto"/>
                <a:ea typeface="Roboto"/>
              </a:rPr>
              <a:t>users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12600" indent="-355680">
              <a:lnSpc>
                <a:spcPct val="100000"/>
              </a:lnSpc>
              <a:spcBef>
                <a:spcPts val="99"/>
              </a:spcBef>
              <a:buClr>
                <a:srgbClr val="2e363d"/>
              </a:buClr>
              <a:buFont typeface="StarSymbol"/>
              <a:buChar char="▪"/>
            </a:pPr>
            <a:r>
              <a:rPr b="1" lang="en-US" sz="1800" spc="-1" strike="noStrike">
                <a:solidFill>
                  <a:srgbClr val="2e363d"/>
                </a:solidFill>
                <a:latin typeface="Roboto"/>
                <a:ea typeface="Roboto"/>
              </a:rPr>
              <a:t>Test </a:t>
            </a:r>
            <a:r>
              <a:rPr b="1" lang="en-US" sz="1800" spc="-15" strike="noStrike">
                <a:solidFill>
                  <a:srgbClr val="2e363d"/>
                </a:solidFill>
                <a:latin typeface="Roboto"/>
                <a:ea typeface="Roboto"/>
              </a:rPr>
              <a:t>with </a:t>
            </a:r>
            <a:r>
              <a:rPr b="1" lang="en-US" sz="1800" spc="4" strike="noStrike">
                <a:solidFill>
                  <a:srgbClr val="2e363d"/>
                </a:solidFill>
                <a:latin typeface="Roboto"/>
                <a:ea typeface="Roboto"/>
              </a:rPr>
              <a:t>older </a:t>
            </a:r>
            <a:r>
              <a:rPr b="1" lang="en-US" sz="1800" spc="-15" strike="noStrike">
                <a:solidFill>
                  <a:srgbClr val="2e363d"/>
                </a:solidFill>
                <a:latin typeface="Roboto"/>
                <a:ea typeface="Roboto"/>
              </a:rPr>
              <a:t>adults </a:t>
            </a:r>
            <a:r>
              <a:rPr b="0" lang="en-US" sz="1800" spc="-21" strike="noStrike">
                <a:solidFill>
                  <a:srgbClr val="2e363d"/>
                </a:solidFill>
                <a:latin typeface="Roboto"/>
                <a:ea typeface="Roboto"/>
              </a:rPr>
              <a:t>the </a:t>
            </a:r>
            <a:r>
              <a:rPr b="0" lang="en-US" sz="1800" spc="-41" strike="noStrike">
                <a:solidFill>
                  <a:srgbClr val="2e363d"/>
                </a:solidFill>
                <a:latin typeface="Roboto"/>
                <a:ea typeface="Roboto"/>
              </a:rPr>
              <a:t>robot's </a:t>
            </a:r>
            <a:r>
              <a:rPr b="0" lang="en-US" sz="1800" spc="-435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21" strike="noStrike">
                <a:solidFill>
                  <a:srgbClr val="2e363d"/>
                </a:solidFill>
                <a:latin typeface="Roboto"/>
                <a:ea typeface="Roboto"/>
              </a:rPr>
              <a:t>functionalities</a:t>
            </a:r>
            <a:r>
              <a:rPr b="0" lang="en-US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21" strike="noStrike">
                <a:solidFill>
                  <a:srgbClr val="2e363d"/>
                </a:solidFill>
                <a:latin typeface="Roboto"/>
                <a:ea typeface="Roboto"/>
              </a:rPr>
              <a:t>and</a:t>
            </a:r>
            <a:r>
              <a:rPr b="0" lang="en-US" sz="1800" spc="-12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21" strike="noStrike">
                <a:solidFill>
                  <a:srgbClr val="2e363d"/>
                </a:solidFill>
                <a:latin typeface="Roboto"/>
                <a:ea typeface="Roboto"/>
              </a:rPr>
              <a:t>the</a:t>
            </a:r>
            <a:r>
              <a:rPr b="0" lang="en-US" sz="1800" spc="-12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15" strike="noStrike">
                <a:solidFill>
                  <a:srgbClr val="2e363d"/>
                </a:solidFill>
                <a:latin typeface="Roboto"/>
                <a:ea typeface="Roboto"/>
              </a:rPr>
              <a:t>scenarios</a:t>
            </a:r>
            <a:r>
              <a:rPr b="0" lang="en-US" sz="1800" spc="-1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21" strike="noStrike">
                <a:solidFill>
                  <a:srgbClr val="2e363d"/>
                </a:solidFill>
                <a:latin typeface="Roboto"/>
                <a:ea typeface="Roboto"/>
              </a:rPr>
              <a:t>planned</a:t>
            </a:r>
            <a:r>
              <a:rPr b="0" lang="en-US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1" strike="noStrike">
                <a:solidFill>
                  <a:srgbClr val="2e363d"/>
                </a:solidFill>
                <a:latin typeface="Roboto"/>
                <a:ea typeface="Roboto"/>
              </a:rPr>
              <a:t>for</a:t>
            </a:r>
            <a:r>
              <a:rPr b="0" lang="en-US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21" strike="noStrike">
                <a:solidFill>
                  <a:srgbClr val="2e363d"/>
                </a:solidFill>
                <a:latin typeface="Roboto"/>
                <a:ea typeface="Roboto"/>
              </a:rPr>
              <a:t>its</a:t>
            </a:r>
            <a:r>
              <a:rPr b="0" lang="en-US" sz="1800" spc="-7" strike="noStrike">
                <a:solidFill>
                  <a:srgbClr val="2e363d"/>
                </a:solidFill>
                <a:latin typeface="Roboto"/>
                <a:ea typeface="Roboto"/>
              </a:rPr>
              <a:t> </a:t>
            </a:r>
            <a:r>
              <a:rPr b="0" lang="en-US" sz="1800" spc="-21" strike="noStrike">
                <a:solidFill>
                  <a:srgbClr val="2e363d"/>
                </a:solidFill>
                <a:latin typeface="Roboto"/>
                <a:ea typeface="Roboto"/>
              </a:rPr>
              <a:t>future </a:t>
            </a:r>
            <a:r>
              <a:rPr b="0" lang="en-US" sz="1800" spc="-15" strike="noStrike">
                <a:solidFill>
                  <a:srgbClr val="2e363d"/>
                </a:solidFill>
                <a:latin typeface="Roboto"/>
                <a:ea typeface="Roboto"/>
              </a:rPr>
              <a:t> implementation </a:t>
            </a:r>
            <a:r>
              <a:rPr b="0" i="1" lang="en-US" sz="1800" spc="-1" strike="noStrike">
                <a:solidFill>
                  <a:srgbClr val="a64d78"/>
                </a:solidFill>
                <a:latin typeface="Arial"/>
                <a:ea typeface="Roboto"/>
              </a:rPr>
              <a:t>→</a:t>
            </a:r>
            <a:r>
              <a:rPr b="0" i="1" lang="en-US" sz="1800" spc="-97" strike="noStrike">
                <a:solidFill>
                  <a:srgbClr val="a64d78"/>
                </a:solidFill>
                <a:latin typeface="Arial"/>
                <a:ea typeface="Roboto"/>
              </a:rPr>
              <a:t> </a:t>
            </a:r>
            <a:r>
              <a:rPr b="1" i="1" lang="en-US" sz="1800" spc="94" strike="noStrike">
                <a:solidFill>
                  <a:srgbClr val="a64d78"/>
                </a:solidFill>
                <a:latin typeface="Roboto Cn"/>
                <a:ea typeface="Roboto"/>
              </a:rPr>
              <a:t>improvement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object 2"/>
          <p:cNvSpPr/>
          <p:nvPr/>
        </p:nvSpPr>
        <p:spPr>
          <a:xfrm>
            <a:off x="225360" y="1715040"/>
            <a:ext cx="1983960" cy="408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fr-FR" sz="2600" spc="-7" strike="noStrike">
                <a:solidFill>
                  <a:srgbClr val="2e363d"/>
                </a:solidFill>
                <a:latin typeface="Roboto"/>
              </a:rPr>
              <a:t>Participants</a:t>
            </a:r>
            <a:endParaRPr b="0" lang="en-GB" sz="2600" spc="-1" strike="noStrike">
              <a:latin typeface="Arial"/>
            </a:endParaRPr>
          </a:p>
        </p:txBody>
      </p:sp>
      <p:sp>
        <p:nvSpPr>
          <p:cNvPr id="289" name="PlaceHolder 1"/>
          <p:cNvSpPr>
            <a:spLocks noGrp="1"/>
          </p:cNvSpPr>
          <p:nvPr>
            <p:ph type="title"/>
          </p:nvPr>
        </p:nvSpPr>
        <p:spPr>
          <a:xfrm>
            <a:off x="2959920" y="717480"/>
            <a:ext cx="2602080" cy="871560"/>
          </a:xfrm>
          <a:prstGeom prst="rect">
            <a:avLst/>
          </a:prstGeom>
          <a:noFill/>
          <a:ln w="0">
            <a:noFill/>
          </a:ln>
        </p:spPr>
        <p:txBody>
          <a:bodyPr lIns="0" rIns="0" tIns="12600" bIns="0" anchor="t">
            <a:noAutofit/>
          </a:bodyPr>
          <a:p>
            <a:pPr marL="1260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fr-FR" sz="2000" spc="-1" strike="noStrike">
                <a:solidFill>
                  <a:srgbClr val="2e363d"/>
                </a:solidFill>
                <a:latin typeface="Roboto"/>
              </a:rPr>
              <a:t>(1)</a:t>
            </a:r>
            <a:r>
              <a:rPr b="1" lang="fr-FR" sz="2000" spc="-4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2000" spc="4" strike="noStrike">
                <a:solidFill>
                  <a:srgbClr val="2e363d"/>
                </a:solidFill>
                <a:latin typeface="Roboto"/>
              </a:rPr>
              <a:t>Older</a:t>
            </a:r>
            <a:r>
              <a:rPr b="1" lang="fr-FR" sz="2000" spc="-4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2000" spc="-1" strike="noStrike">
                <a:solidFill>
                  <a:srgbClr val="2e363d"/>
                </a:solidFill>
                <a:latin typeface="Roboto"/>
              </a:rPr>
              <a:t>Adults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0" name="object 4"/>
          <p:cNvSpPr/>
          <p:nvPr/>
        </p:nvSpPr>
        <p:spPr>
          <a:xfrm>
            <a:off x="3098520" y="1144800"/>
            <a:ext cx="5820120" cy="1841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330840" indent="-318600">
              <a:lnSpc>
                <a:spcPct val="100000"/>
              </a:lnSpc>
              <a:spcBef>
                <a:spcPts val="99"/>
              </a:spcBef>
              <a:buClr>
                <a:srgbClr val="2e363d"/>
              </a:buClr>
              <a:buFont typeface="Arial MT"/>
              <a:buChar char="▪"/>
              <a:tabLst>
                <a:tab algn="l" pos="330840"/>
                <a:tab algn="l" pos="331560"/>
              </a:tabLst>
            </a:pPr>
            <a:r>
              <a:rPr b="0" lang="fr-FR" sz="2000" spc="-21" strike="noStrike">
                <a:solidFill>
                  <a:srgbClr val="2e363d"/>
                </a:solidFill>
                <a:latin typeface="Roboto"/>
              </a:rPr>
              <a:t>Over</a:t>
            </a:r>
            <a:r>
              <a:rPr b="0" lang="fr-FR" sz="2000" spc="-15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2000" spc="-7" strike="noStrike">
                <a:solidFill>
                  <a:srgbClr val="2e363d"/>
                </a:solidFill>
                <a:latin typeface="Roboto"/>
              </a:rPr>
              <a:t>65</a:t>
            </a:r>
            <a:r>
              <a:rPr b="1" lang="fr-FR" sz="2000" spc="-2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2000" spc="-1" strike="noStrike">
                <a:solidFill>
                  <a:srgbClr val="2e363d"/>
                </a:solidFill>
                <a:latin typeface="Roboto"/>
              </a:rPr>
              <a:t>years</a:t>
            </a:r>
            <a:r>
              <a:rPr b="1" lang="fr-FR" sz="2000" spc="-21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2000" spc="-26" strike="noStrike">
                <a:solidFill>
                  <a:srgbClr val="2e363d"/>
                </a:solidFill>
                <a:latin typeface="Roboto"/>
              </a:rPr>
              <a:t>old</a:t>
            </a:r>
            <a:r>
              <a:rPr b="0" lang="fr-FR" sz="2000" spc="-26" strike="noStrike">
                <a:solidFill>
                  <a:srgbClr val="2e363d"/>
                </a:solidFill>
                <a:latin typeface="Roboto"/>
              </a:rPr>
              <a:t>;</a:t>
            </a:r>
            <a:endParaRPr b="0" lang="en-GB" sz="2000" spc="-1" strike="noStrike">
              <a:latin typeface="Arial"/>
            </a:endParaRPr>
          </a:p>
          <a:p>
            <a:pPr marL="330840" indent="-318600">
              <a:lnSpc>
                <a:spcPct val="100000"/>
              </a:lnSpc>
              <a:buClr>
                <a:srgbClr val="2e363d"/>
              </a:buClr>
              <a:buFont typeface="Arial MT"/>
              <a:buChar char="▪"/>
              <a:tabLst>
                <a:tab algn="l" pos="330840"/>
                <a:tab algn="l" pos="331560"/>
              </a:tabLst>
            </a:pPr>
            <a:r>
              <a:rPr b="0" lang="fr-FR" sz="2000" spc="-15" strike="noStrike">
                <a:solidFill>
                  <a:srgbClr val="2e363d"/>
                </a:solidFill>
                <a:latin typeface="Roboto"/>
              </a:rPr>
              <a:t>Have a </a:t>
            </a:r>
            <a:r>
              <a:rPr b="0" lang="fr-FR" sz="2000" spc="-32" strike="noStrike">
                <a:solidFill>
                  <a:srgbClr val="2e363d"/>
                </a:solidFill>
                <a:latin typeface="Roboto"/>
              </a:rPr>
              <a:t>suﬃcient</a:t>
            </a:r>
            <a:r>
              <a:rPr b="0" lang="fr-FR" sz="2000" spc="18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2000" spc="-7" strike="noStrike">
                <a:solidFill>
                  <a:srgbClr val="2e363d"/>
                </a:solidFill>
                <a:latin typeface="Roboto"/>
              </a:rPr>
              <a:t>understanding</a:t>
            </a:r>
            <a:r>
              <a:rPr b="1" lang="fr-FR" sz="20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2000" spc="4" strike="noStrike">
                <a:solidFill>
                  <a:srgbClr val="2e363d"/>
                </a:solidFill>
                <a:latin typeface="Roboto"/>
              </a:rPr>
              <a:t>of</a:t>
            </a:r>
            <a:r>
              <a:rPr b="1" lang="fr-FR" sz="2000" spc="-12" strike="noStrike">
                <a:solidFill>
                  <a:srgbClr val="2e363d"/>
                </a:solidFill>
                <a:latin typeface="Roboto"/>
              </a:rPr>
              <a:t> French</a:t>
            </a:r>
            <a:endParaRPr b="0" lang="en-GB" sz="2000" spc="-1" strike="noStrike">
              <a:latin typeface="Arial"/>
            </a:endParaRPr>
          </a:p>
          <a:p>
            <a:pPr marL="330840" indent="-318600">
              <a:lnSpc>
                <a:spcPct val="100000"/>
              </a:lnSpc>
              <a:buClr>
                <a:srgbClr val="2e363d"/>
              </a:buClr>
              <a:buFont typeface="Arial"/>
              <a:buChar char="▪"/>
              <a:tabLst>
                <a:tab algn="l" pos="330840"/>
                <a:tab algn="l" pos="331560"/>
              </a:tabLst>
            </a:pPr>
            <a:r>
              <a:rPr b="1" lang="fr-FR" sz="2000" spc="-15" strike="noStrike">
                <a:solidFill>
                  <a:srgbClr val="2e363d"/>
                </a:solidFill>
                <a:latin typeface="Roboto"/>
              </a:rPr>
              <a:t>Without</a:t>
            </a:r>
            <a:r>
              <a:rPr b="1" lang="fr-FR" sz="20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2000" spc="-15" strike="noStrike">
                <a:solidFill>
                  <a:srgbClr val="2e363d"/>
                </a:solidFill>
                <a:latin typeface="Roboto"/>
              </a:rPr>
              <a:t>distinction</a:t>
            </a:r>
            <a:r>
              <a:rPr b="1" lang="fr-FR" sz="2000" spc="9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12" strike="noStrike">
                <a:solidFill>
                  <a:srgbClr val="2e363d"/>
                </a:solidFill>
                <a:latin typeface="Roboto"/>
              </a:rPr>
              <a:t>of</a:t>
            </a:r>
            <a:r>
              <a:rPr b="0" lang="fr-FR" sz="20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32" strike="noStrike">
                <a:solidFill>
                  <a:srgbClr val="2e363d"/>
                </a:solidFill>
                <a:latin typeface="Roboto"/>
              </a:rPr>
              <a:t>gender,</a:t>
            </a:r>
            <a:r>
              <a:rPr b="0" lang="fr-FR" sz="20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35" strike="noStrike">
                <a:solidFill>
                  <a:srgbClr val="2e363d"/>
                </a:solidFill>
                <a:latin typeface="Roboto"/>
              </a:rPr>
              <a:t>socio-professional </a:t>
            </a:r>
            <a:r>
              <a:rPr b="0" lang="fr-FR" sz="2000" spc="-480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21" strike="noStrike">
                <a:solidFill>
                  <a:srgbClr val="2e363d"/>
                </a:solidFill>
                <a:latin typeface="Roboto"/>
              </a:rPr>
              <a:t>category</a:t>
            </a:r>
            <a:r>
              <a:rPr b="0" lang="fr-FR" sz="20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15" strike="noStrike">
                <a:solidFill>
                  <a:srgbClr val="2e363d"/>
                </a:solidFill>
                <a:latin typeface="Roboto"/>
              </a:rPr>
              <a:t>or</a:t>
            </a:r>
            <a:r>
              <a:rPr b="0" lang="fr-FR" sz="20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21" strike="noStrike">
                <a:solidFill>
                  <a:srgbClr val="2e363d"/>
                </a:solidFill>
                <a:latin typeface="Roboto"/>
              </a:rPr>
              <a:t>ethnic</a:t>
            </a:r>
            <a:r>
              <a:rPr b="0" lang="fr-FR" sz="20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26" strike="noStrike">
                <a:solidFill>
                  <a:srgbClr val="2e363d"/>
                </a:solidFill>
                <a:latin typeface="Roboto"/>
              </a:rPr>
              <a:t>origin</a:t>
            </a:r>
            <a:endParaRPr b="0" lang="en-GB" sz="2000" spc="-1" strike="noStrike">
              <a:latin typeface="Arial"/>
            </a:endParaRPr>
          </a:p>
          <a:p>
            <a:pPr marL="330840" indent="-318600">
              <a:lnSpc>
                <a:spcPct val="100000"/>
              </a:lnSpc>
              <a:buClr>
                <a:srgbClr val="2e363d"/>
              </a:buClr>
              <a:buFont typeface="Arial MT"/>
              <a:buChar char="▪"/>
              <a:tabLst>
                <a:tab algn="l" pos="330840"/>
                <a:tab algn="l" pos="331560"/>
              </a:tabLst>
            </a:pPr>
            <a:r>
              <a:rPr b="0" lang="fr-FR" sz="2000" spc="-21" strike="noStrike">
                <a:solidFill>
                  <a:srgbClr val="2e363d"/>
                </a:solidFill>
                <a:latin typeface="Roboto"/>
              </a:rPr>
              <a:t>Volunteer</a:t>
            </a:r>
            <a:r>
              <a:rPr b="0" lang="fr-FR" sz="2000" spc="-15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21" strike="noStrike">
                <a:solidFill>
                  <a:srgbClr val="2e363d"/>
                </a:solidFill>
                <a:latin typeface="Roboto"/>
              </a:rPr>
              <a:t>to</a:t>
            </a:r>
            <a:r>
              <a:rPr b="0" lang="fr-FR" sz="20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21" strike="noStrike">
                <a:solidFill>
                  <a:srgbClr val="2e363d"/>
                </a:solidFill>
                <a:latin typeface="Roboto"/>
              </a:rPr>
              <a:t>take</a:t>
            </a:r>
            <a:r>
              <a:rPr b="0" lang="fr-FR" sz="2000" spc="-15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12" strike="noStrike">
                <a:solidFill>
                  <a:srgbClr val="2e363d"/>
                </a:solidFill>
                <a:latin typeface="Roboto"/>
              </a:rPr>
              <a:t>part</a:t>
            </a:r>
            <a:r>
              <a:rPr b="0" lang="fr-FR" sz="2000" spc="-15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32" strike="noStrike">
                <a:solidFill>
                  <a:srgbClr val="2e363d"/>
                </a:solidFill>
                <a:latin typeface="Roboto"/>
              </a:rPr>
              <a:t>in</a:t>
            </a:r>
            <a:r>
              <a:rPr b="0" lang="fr-FR" sz="2000" spc="-15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21" strike="noStrike">
                <a:solidFill>
                  <a:srgbClr val="2e363d"/>
                </a:solidFill>
                <a:latin typeface="Roboto"/>
              </a:rPr>
              <a:t>the </a:t>
            </a:r>
            <a:r>
              <a:rPr b="0" lang="fr-FR" sz="2000" spc="-35" strike="noStrike">
                <a:solidFill>
                  <a:srgbClr val="2e363d"/>
                </a:solidFill>
                <a:latin typeface="Roboto"/>
              </a:rPr>
              <a:t>study</a:t>
            </a:r>
            <a:endParaRPr b="0" lang="en-GB" sz="2000" spc="-1" strike="noStrike">
              <a:latin typeface="Arial"/>
            </a:endParaRPr>
          </a:p>
          <a:p>
            <a:pPr marL="330840" indent="-318600">
              <a:lnSpc>
                <a:spcPct val="100000"/>
              </a:lnSpc>
              <a:buClr>
                <a:srgbClr val="2e363d"/>
              </a:buClr>
              <a:buFont typeface="Arial MT"/>
              <a:buChar char="▪"/>
              <a:tabLst>
                <a:tab algn="l" pos="330840"/>
                <a:tab algn="l" pos="331560"/>
              </a:tabLst>
            </a:pPr>
            <a:r>
              <a:rPr b="0" lang="fr-FR" sz="2000" spc="-15" strike="noStrike">
                <a:solidFill>
                  <a:srgbClr val="2e363d"/>
                </a:solidFill>
                <a:latin typeface="Roboto"/>
              </a:rPr>
              <a:t>Either</a:t>
            </a:r>
            <a:r>
              <a:rPr b="0" lang="fr-FR" sz="20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7" strike="noStrike">
                <a:solidFill>
                  <a:srgbClr val="2e363d"/>
                </a:solidFill>
                <a:latin typeface="Roboto"/>
              </a:rPr>
              <a:t>former </a:t>
            </a:r>
            <a:r>
              <a:rPr b="0" lang="fr-FR" sz="2000" spc="-21" strike="noStrike">
                <a:solidFill>
                  <a:srgbClr val="2e363d"/>
                </a:solidFill>
                <a:latin typeface="Roboto"/>
              </a:rPr>
              <a:t>patients</a:t>
            </a:r>
            <a:r>
              <a:rPr b="0" lang="fr-FR" sz="20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15" strike="noStrike">
                <a:solidFill>
                  <a:srgbClr val="2e363d"/>
                </a:solidFill>
                <a:latin typeface="Roboto"/>
              </a:rPr>
              <a:t>or</a:t>
            </a:r>
            <a:r>
              <a:rPr b="0" lang="fr-FR" sz="20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21" strike="noStrike">
                <a:solidFill>
                  <a:srgbClr val="2e363d"/>
                </a:solidFill>
                <a:latin typeface="Roboto"/>
              </a:rPr>
              <a:t>senior</a:t>
            </a:r>
            <a:r>
              <a:rPr b="0" lang="fr-FR" sz="20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26" strike="noStrike">
                <a:solidFill>
                  <a:srgbClr val="2e363d"/>
                </a:solidFill>
                <a:latin typeface="Roboto"/>
              </a:rPr>
              <a:t>volunteers</a:t>
            </a:r>
            <a:endParaRPr b="0" lang="en-GB" sz="2000" spc="-1" strike="noStrike">
              <a:latin typeface="Arial"/>
            </a:endParaRPr>
          </a:p>
        </p:txBody>
      </p:sp>
      <p:grpSp>
        <p:nvGrpSpPr>
          <p:cNvPr id="291" name="object 5"/>
          <p:cNvGrpSpPr/>
          <p:nvPr/>
        </p:nvGrpSpPr>
        <p:grpSpPr>
          <a:xfrm>
            <a:off x="171360" y="2371680"/>
            <a:ext cx="8696520" cy="2460600"/>
            <a:chOff x="171360" y="2371680"/>
            <a:chExt cx="8696520" cy="2460600"/>
          </a:xfrm>
        </p:grpSpPr>
        <p:pic>
          <p:nvPicPr>
            <p:cNvPr id="292" name="object 6" descr=""/>
            <p:cNvPicPr/>
            <p:nvPr/>
          </p:nvPicPr>
          <p:blipFill>
            <a:blip r:embed="rId1"/>
            <a:stretch/>
          </p:blipFill>
          <p:spPr>
            <a:xfrm>
              <a:off x="468360" y="2371680"/>
              <a:ext cx="1329840" cy="79956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93" name="object 8"/>
            <p:cNvSpPr/>
            <p:nvPr/>
          </p:nvSpPr>
          <p:spPr>
            <a:xfrm>
              <a:off x="171360" y="4032360"/>
              <a:ext cx="8696520" cy="799920"/>
            </a:xfrm>
            <a:custGeom>
              <a:avLst/>
              <a:gdLst/>
              <a:ahLst/>
              <a:rect l="l" t="t" r="r" b="b"/>
              <a:pathLst>
                <a:path w="8696960" h="800100">
                  <a:moveTo>
                    <a:pt x="0" y="276226"/>
                  </a:moveTo>
                  <a:lnTo>
                    <a:pt x="4450" y="226574"/>
                  </a:lnTo>
                  <a:lnTo>
                    <a:pt x="17281" y="179842"/>
                  </a:lnTo>
                  <a:lnTo>
                    <a:pt x="37713" y="136809"/>
                  </a:lnTo>
                  <a:lnTo>
                    <a:pt x="64965" y="98257"/>
                  </a:lnTo>
                  <a:lnTo>
                    <a:pt x="98257" y="64964"/>
                  </a:lnTo>
                  <a:lnTo>
                    <a:pt x="136809" y="37712"/>
                  </a:lnTo>
                  <a:lnTo>
                    <a:pt x="179842" y="17281"/>
                  </a:lnTo>
                  <a:lnTo>
                    <a:pt x="226574" y="4450"/>
                  </a:lnTo>
                  <a:lnTo>
                    <a:pt x="276226" y="0"/>
                  </a:lnTo>
                  <a:lnTo>
                    <a:pt x="8420473" y="0"/>
                  </a:lnTo>
                  <a:lnTo>
                    <a:pt x="8474614" y="5356"/>
                  </a:lnTo>
                  <a:lnTo>
                    <a:pt x="8526180" y="21026"/>
                  </a:lnTo>
                  <a:lnTo>
                    <a:pt x="8573724" y="46409"/>
                  </a:lnTo>
                  <a:lnTo>
                    <a:pt x="8615794" y="80904"/>
                  </a:lnTo>
                  <a:lnTo>
                    <a:pt x="8650290" y="122975"/>
                  </a:lnTo>
                  <a:lnTo>
                    <a:pt x="8675673" y="170519"/>
                  </a:lnTo>
                  <a:lnTo>
                    <a:pt x="8691343" y="222085"/>
                  </a:lnTo>
                  <a:lnTo>
                    <a:pt x="8696699" y="276226"/>
                  </a:lnTo>
                  <a:lnTo>
                    <a:pt x="8696699" y="523873"/>
                  </a:lnTo>
                  <a:lnTo>
                    <a:pt x="8692249" y="573525"/>
                  </a:lnTo>
                  <a:lnTo>
                    <a:pt x="8679418" y="620257"/>
                  </a:lnTo>
                  <a:lnTo>
                    <a:pt x="8658986" y="663290"/>
                  </a:lnTo>
                  <a:lnTo>
                    <a:pt x="8631734" y="701842"/>
                  </a:lnTo>
                  <a:lnTo>
                    <a:pt x="8598442" y="735135"/>
                  </a:lnTo>
                  <a:lnTo>
                    <a:pt x="8559890" y="762386"/>
                  </a:lnTo>
                  <a:lnTo>
                    <a:pt x="8516857" y="782818"/>
                  </a:lnTo>
                  <a:lnTo>
                    <a:pt x="8470125" y="795649"/>
                  </a:lnTo>
                  <a:lnTo>
                    <a:pt x="8420473" y="800099"/>
                  </a:lnTo>
                  <a:lnTo>
                    <a:pt x="276226" y="800099"/>
                  </a:lnTo>
                  <a:lnTo>
                    <a:pt x="226574" y="795649"/>
                  </a:lnTo>
                  <a:lnTo>
                    <a:pt x="179842" y="782818"/>
                  </a:lnTo>
                  <a:lnTo>
                    <a:pt x="136809" y="762386"/>
                  </a:lnTo>
                  <a:lnTo>
                    <a:pt x="98257" y="735135"/>
                  </a:lnTo>
                  <a:lnTo>
                    <a:pt x="64965" y="701842"/>
                  </a:lnTo>
                  <a:lnTo>
                    <a:pt x="37713" y="663290"/>
                  </a:lnTo>
                  <a:lnTo>
                    <a:pt x="17281" y="620257"/>
                  </a:lnTo>
                  <a:lnTo>
                    <a:pt x="4450" y="573525"/>
                  </a:lnTo>
                  <a:lnTo>
                    <a:pt x="0" y="523873"/>
                  </a:lnTo>
                  <a:lnTo>
                    <a:pt x="0" y="276226"/>
                  </a:lnTo>
                  <a:close/>
                </a:path>
              </a:pathLst>
            </a:custGeom>
            <a:noFill/>
            <a:ln w="9524">
              <a:solidFill>
                <a:srgbClr val="ffffff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94" name="object 9"/>
          <p:cNvSpPr/>
          <p:nvPr/>
        </p:nvSpPr>
        <p:spPr>
          <a:xfrm>
            <a:off x="325440" y="3278160"/>
            <a:ext cx="8566920" cy="126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 anchor="t">
            <a:spAutoFit/>
          </a:bodyPr>
          <a:p>
            <a:pPr marL="2647440">
              <a:lnSpc>
                <a:spcPct val="100000"/>
              </a:lnSpc>
              <a:spcBef>
                <a:spcPts val="99"/>
              </a:spcBef>
              <a:buNone/>
            </a:pPr>
            <a:r>
              <a:rPr b="1" lang="fr-FR" sz="2000" spc="-1" strike="noStrike">
                <a:solidFill>
                  <a:srgbClr val="2e363d"/>
                </a:solidFill>
                <a:latin typeface="Roboto"/>
              </a:rPr>
              <a:t>(2)</a:t>
            </a:r>
            <a:r>
              <a:rPr b="1" lang="fr-FR" sz="2000" spc="-35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2000" spc="-7" strike="noStrike">
                <a:solidFill>
                  <a:srgbClr val="2e363d"/>
                </a:solidFill>
                <a:latin typeface="Roboto"/>
              </a:rPr>
              <a:t>Professionals</a:t>
            </a:r>
            <a:endParaRPr b="0" lang="en-GB" sz="2000" spc="-1" strike="noStrike">
              <a:latin typeface="Arial"/>
            </a:endParaRPr>
          </a:p>
          <a:p>
            <a:pPr marL="2647440">
              <a:lnSpc>
                <a:spcPct val="100000"/>
              </a:lnSpc>
              <a:buNone/>
            </a:pPr>
            <a:r>
              <a:rPr b="0" lang="fr-FR" sz="2000" spc="4" strike="noStrike">
                <a:solidFill>
                  <a:srgbClr val="2e363d"/>
                </a:solidFill>
                <a:latin typeface="Roboto"/>
              </a:rPr>
              <a:t>APHP</a:t>
            </a:r>
            <a:r>
              <a:rPr b="0" lang="fr-FR" sz="20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15" strike="noStrike">
                <a:solidFill>
                  <a:srgbClr val="2e363d"/>
                </a:solidFill>
                <a:latin typeface="Roboto"/>
              </a:rPr>
              <a:t>employees with</a:t>
            </a:r>
            <a:r>
              <a:rPr b="0" lang="fr-FR" sz="2000" spc="18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1" lang="fr-FR" sz="2000" spc="-1" strike="noStrike">
                <a:solidFill>
                  <a:srgbClr val="2e363d"/>
                </a:solidFill>
                <a:latin typeface="Roboto"/>
              </a:rPr>
              <a:t>different</a:t>
            </a:r>
            <a:r>
              <a:rPr b="1" lang="fr-FR" sz="2000" spc="-12" strike="noStrike">
                <a:solidFill>
                  <a:srgbClr val="2e363d"/>
                </a:solidFill>
                <a:latin typeface="Roboto"/>
              </a:rPr>
              <a:t> positions</a:t>
            </a:r>
            <a:r>
              <a:rPr b="1" lang="fr-FR" sz="2000" spc="9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26" strike="noStrike">
                <a:solidFill>
                  <a:srgbClr val="2e363d"/>
                </a:solidFill>
                <a:latin typeface="Roboto"/>
              </a:rPr>
              <a:t>(administrative,</a:t>
            </a:r>
            <a:r>
              <a:rPr b="0" lang="fr-FR" sz="2000" spc="-12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21" strike="noStrike">
                <a:solidFill>
                  <a:srgbClr val="2e363d"/>
                </a:solidFill>
                <a:latin typeface="Roboto"/>
              </a:rPr>
              <a:t>clinical,</a:t>
            </a:r>
            <a:r>
              <a:rPr b="0" lang="fr-FR" sz="2000" spc="-7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15" strike="noStrike">
                <a:solidFill>
                  <a:srgbClr val="2e363d"/>
                </a:solidFill>
                <a:latin typeface="Roboto"/>
              </a:rPr>
              <a:t>technical) </a:t>
            </a:r>
            <a:r>
              <a:rPr b="0" lang="fr-FR" sz="2000" spc="-21" strike="noStrike">
                <a:solidFill>
                  <a:srgbClr val="2e363d"/>
                </a:solidFill>
                <a:latin typeface="Roboto"/>
              </a:rPr>
              <a:t>at</a:t>
            </a:r>
            <a:r>
              <a:rPr b="0" lang="fr-FR" sz="2000" spc="-15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21" strike="noStrike">
                <a:solidFill>
                  <a:srgbClr val="2e363d"/>
                </a:solidFill>
                <a:latin typeface="Roboto"/>
              </a:rPr>
              <a:t>the </a:t>
            </a:r>
            <a:r>
              <a:rPr b="0" lang="fr-FR" sz="2000" spc="-486" strike="noStrike">
                <a:solidFill>
                  <a:srgbClr val="2e363d"/>
                </a:solidFill>
                <a:latin typeface="Roboto"/>
              </a:rPr>
              <a:t> </a:t>
            </a:r>
            <a:r>
              <a:rPr b="0" lang="fr-FR" sz="2000" spc="-26" strike="noStrike">
                <a:solidFill>
                  <a:srgbClr val="2e363d"/>
                </a:solidFill>
                <a:latin typeface="Roboto"/>
              </a:rPr>
              <a:t>hospital</a:t>
            </a:r>
            <a:r>
              <a:rPr b="0" lang="fr-FR" sz="2000" spc="-15" strike="noStrike">
                <a:solidFill>
                  <a:srgbClr val="2e363d"/>
                </a:solidFill>
                <a:latin typeface="Roboto"/>
              </a:rPr>
              <a:t>.</a:t>
            </a:r>
            <a:endParaRPr b="0" lang="en-GB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"/>
              </a:spcBef>
              <a:buNone/>
            </a:pPr>
            <a:endParaRPr b="0" lang="en-GB" sz="2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/>
          </p:nvPr>
        </p:nvSpPr>
        <p:spPr>
          <a:xfrm>
            <a:off x="3007440" y="166680"/>
            <a:ext cx="6002280" cy="295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" sz="1700" spc="-1" strike="noStrike">
                <a:solidFill>
                  <a:srgbClr val="322680"/>
                </a:solidFill>
                <a:latin typeface="Roboto"/>
                <a:ea typeface="Roboto"/>
              </a:rPr>
              <a:t>[Two weeks before experimentation] </a:t>
            </a:r>
            <a:br>
              <a:rPr sz="1500"/>
            </a:br>
            <a:r>
              <a:rPr b="0" lang="en" sz="1500" spc="-1" strike="noStrike" u="sng">
                <a:solidFill>
                  <a:srgbClr val="2e363d"/>
                </a:solidFill>
                <a:uFillTx/>
                <a:latin typeface="Roboto"/>
                <a:ea typeface="Roboto"/>
              </a:rPr>
              <a:t>Recruitment</a:t>
            </a:r>
            <a:r>
              <a:rPr b="0" lang="en" sz="1500" spc="-1" strike="noStrike">
                <a:solidFill>
                  <a:srgbClr val="2e363d"/>
                </a:solidFill>
                <a:latin typeface="Roboto"/>
                <a:ea typeface="Roboto"/>
              </a:rPr>
              <a:t>: </a:t>
            </a:r>
            <a:br>
              <a:rPr sz="1500"/>
            </a:br>
            <a:r>
              <a:rPr b="0" lang="en" sz="1500" spc="-1" strike="noStrike">
                <a:solidFill>
                  <a:srgbClr val="2e363d"/>
                </a:solidFill>
                <a:latin typeface="Roboto"/>
                <a:ea typeface="Roboto"/>
              </a:rPr>
              <a:t>1. Verification of eligibility criteria for study participation</a:t>
            </a: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" sz="1500" spc="-1" strike="noStrike">
                <a:solidFill>
                  <a:srgbClr val="2e363d"/>
                </a:solidFill>
                <a:latin typeface="Roboto"/>
                <a:ea typeface="Roboto"/>
              </a:rPr>
              <a:t>2. Call to participant + explanation of project </a:t>
            </a: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" sz="1500" spc="-1" strike="noStrike">
                <a:solidFill>
                  <a:srgbClr val="2e363d"/>
                </a:solidFill>
                <a:latin typeface="Roboto"/>
                <a:ea typeface="Roboto"/>
              </a:rPr>
              <a:t>3. If participant agreed, send the information note</a:t>
            </a: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" sz="1700" spc="-1" strike="noStrike">
                <a:solidFill>
                  <a:srgbClr val="322680"/>
                </a:solidFill>
                <a:latin typeface="Roboto"/>
                <a:ea typeface="Roboto"/>
              </a:rPr>
              <a:t>[Day of the experiment]</a:t>
            </a:r>
            <a:endParaRPr b="0" lang="fr-FR" sz="17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" sz="1500" spc="-1" strike="noStrike">
                <a:solidFill>
                  <a:srgbClr val="2e363d"/>
                </a:solidFill>
                <a:latin typeface="Roboto"/>
                <a:ea typeface="Roboto"/>
              </a:rPr>
              <a:t>1. Reminder of the project and signature of consent forms</a:t>
            </a: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" sz="1500" spc="-1" strike="noStrike">
                <a:solidFill>
                  <a:srgbClr val="2e363d"/>
                </a:solidFill>
                <a:latin typeface="Roboto"/>
                <a:ea typeface="Roboto"/>
              </a:rPr>
              <a:t>2. Individual or group sessions (patients and/or carers) with ARI and participants</a:t>
            </a: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15000"/>
              </a:lnSpc>
              <a:buNone/>
              <a:tabLst>
                <a:tab algn="l" pos="0"/>
              </a:tabLst>
            </a:pPr>
            <a:r>
              <a:rPr b="0" lang="en" sz="1500" spc="-1" strike="noStrike">
                <a:solidFill>
                  <a:srgbClr val="2e363d"/>
                </a:solidFill>
                <a:latin typeface="Roboto"/>
                <a:ea typeface="Roboto"/>
              </a:rPr>
              <a:t>3. Evaluation questionnaires + interviews with the researcher</a:t>
            </a:r>
            <a:endParaRPr b="0" lang="fr-FR" sz="1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 type="title"/>
          </p:nvPr>
        </p:nvSpPr>
        <p:spPr>
          <a:xfrm>
            <a:off x="0" y="2190600"/>
            <a:ext cx="2594880" cy="673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en" sz="3200" spc="-1" strike="noStrike">
                <a:solidFill>
                  <a:srgbClr val="2e363d"/>
                </a:solidFill>
                <a:latin typeface="Roboto"/>
                <a:ea typeface="Roboto"/>
              </a:rPr>
              <a:t>Procedure</a:t>
            </a:r>
            <a:endParaRPr b="0" lang="fr-FR" sz="3200" spc="-1" strike="noStrike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endParaRPr b="0" lang="fr-FR" sz="35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2895480" y="3181320"/>
            <a:ext cx="3430800" cy="1519920"/>
          </a:xfrm>
          <a:prstGeom prst="rect">
            <a:avLst/>
          </a:prstGeom>
          <a:noFill/>
          <a:ln w="19080">
            <a:solidFill>
              <a:srgbClr val="0000ff"/>
            </a:solidFill>
            <a:prstDash val="dot"/>
            <a:round/>
          </a:ln>
        </p:spPr>
        <p:txBody>
          <a:bodyPr tIns="91440" bIns="91440" anchor="t">
            <a:noAutofit/>
          </a:bodyPr>
          <a:p>
            <a:pPr>
              <a:lnSpc>
                <a:spcPct val="100000"/>
              </a:lnSpc>
              <a:buNone/>
              <a:tabLst>
                <a:tab algn="l" pos="0"/>
              </a:tabLst>
            </a:pPr>
            <a:r>
              <a:rPr b="1" lang="en" sz="1800" spc="-1" strike="noStrike">
                <a:solidFill>
                  <a:srgbClr val="322680"/>
                </a:solidFill>
                <a:latin typeface="Roboto"/>
                <a:ea typeface="Roboto"/>
              </a:rPr>
              <a:t>Assessment tools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marL="457200" indent="-330120">
              <a:lnSpc>
                <a:spcPct val="100000"/>
              </a:lnSpc>
              <a:spcBef>
                <a:spcPts val="601"/>
              </a:spcBef>
              <a:buClr>
                <a:srgbClr val="76a5af"/>
              </a:buClr>
              <a:buFont typeface="Roboto"/>
              <a:buChar char="▪"/>
              <a:tabLst>
                <a:tab algn="l" pos="0"/>
              </a:tabLst>
            </a:pPr>
            <a:r>
              <a:rPr b="0" lang="en" sz="1600" spc="-1" strike="noStrike">
                <a:solidFill>
                  <a:srgbClr val="2e363d"/>
                </a:solidFill>
                <a:latin typeface="Roboto"/>
                <a:ea typeface="Roboto"/>
              </a:rPr>
              <a:t>System Usability Scale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marL="457200" indent="-330120">
              <a:lnSpc>
                <a:spcPct val="100000"/>
              </a:lnSpc>
              <a:buClr>
                <a:srgbClr val="76a5af"/>
              </a:buClr>
              <a:buFont typeface="Roboto"/>
              <a:buChar char="▪"/>
              <a:tabLst>
                <a:tab algn="l" pos="0"/>
              </a:tabLst>
            </a:pPr>
            <a:r>
              <a:rPr b="0" lang="en" sz="1600" spc="-1" strike="noStrike">
                <a:solidFill>
                  <a:srgbClr val="2e363d"/>
                </a:solidFill>
                <a:latin typeface="Roboto"/>
                <a:ea typeface="Roboto"/>
              </a:rPr>
              <a:t>Acceptability E-Scale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marL="457200" indent="-330120">
              <a:lnSpc>
                <a:spcPct val="100000"/>
              </a:lnSpc>
              <a:buClr>
                <a:srgbClr val="76a5af"/>
              </a:buClr>
              <a:buFont typeface="Roboto"/>
              <a:buChar char="▪"/>
              <a:tabLst>
                <a:tab algn="l" pos="0"/>
              </a:tabLst>
            </a:pPr>
            <a:r>
              <a:rPr b="0" lang="en" sz="1600" spc="-1" strike="noStrike">
                <a:solidFill>
                  <a:srgbClr val="2e363d"/>
                </a:solidFill>
                <a:latin typeface="Roboto"/>
                <a:ea typeface="Roboto"/>
              </a:rPr>
              <a:t>Interview about ethical issues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  <a:p>
            <a:pPr marL="457200" indent="-330120">
              <a:lnSpc>
                <a:spcPct val="100000"/>
              </a:lnSpc>
              <a:buClr>
                <a:srgbClr val="76a5af"/>
              </a:buClr>
              <a:buFont typeface="Roboto"/>
              <a:buChar char="▪"/>
              <a:tabLst>
                <a:tab algn="l" pos="0"/>
              </a:tabLst>
            </a:pPr>
            <a:r>
              <a:rPr b="0" lang="en" sz="1600" spc="-1" strike="noStrike">
                <a:solidFill>
                  <a:srgbClr val="2e363d"/>
                </a:solidFill>
                <a:latin typeface="Roboto"/>
                <a:ea typeface="Roboto"/>
              </a:rPr>
              <a:t>Observation grid </a:t>
            </a:r>
            <a:endParaRPr b="0" lang="fr-FR" sz="16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8" name="PlaceHolder 4"/>
          <p:cNvSpPr>
            <a:spLocks noGrp="1"/>
          </p:cNvSpPr>
          <p:nvPr>
            <p:ph type="sldNum" idx="18"/>
          </p:nvPr>
        </p:nvSpPr>
        <p:spPr>
          <a:xfrm>
            <a:off x="8534520" y="4854240"/>
            <a:ext cx="548280" cy="2070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lnSpc>
                <a:spcPct val="100000"/>
              </a:lnSpc>
              <a:buNone/>
              <a:tabLst>
                <a:tab algn="l" pos="0"/>
              </a:tabLst>
              <a:defRPr b="0" lang="en" sz="1800" spc="-1" strike="noStrike">
                <a:solidFill>
                  <a:srgbClr val="8b8b8b"/>
                </a:solidFill>
                <a:latin typeface="Roboto"/>
                <a:ea typeface="Roboto"/>
              </a:defRPr>
            </a:lvl1pPr>
          </a:lstStyle>
          <a:p>
            <a:pPr algn="r">
              <a:lnSpc>
                <a:spcPct val="100000"/>
              </a:lnSpc>
              <a:buNone/>
              <a:tabLst>
                <a:tab algn="l" pos="0"/>
              </a:tabLst>
            </a:pPr>
            <a:fld id="{D1FF1640-CC7D-45E8-9D70-96EFE18059F0}" type="slidenum">
              <a:rPr b="0" lang="en" sz="1800" spc="-1" strike="noStrike">
                <a:solidFill>
                  <a:srgbClr val="8b8b8b"/>
                </a:solidFill>
                <a:latin typeface="Roboto"/>
                <a:ea typeface="Roboto"/>
              </a:rPr>
              <a:t>&lt;number&gt;</a:t>
            </a:fld>
            <a:endParaRPr b="0" lang="en-GB" sz="1800" spc="-1" strike="noStrike">
              <a:latin typeface="Times New Roman"/>
            </a:endParaRPr>
          </a:p>
        </p:txBody>
      </p:sp>
      <p:sp>
        <p:nvSpPr>
          <p:cNvPr id="299" name="Rectangle 1"/>
          <p:cNvSpPr/>
          <p:nvPr/>
        </p:nvSpPr>
        <p:spPr>
          <a:xfrm>
            <a:off x="1905120" y="4717080"/>
            <a:ext cx="44798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12600">
              <a:lnSpc>
                <a:spcPct val="100000"/>
              </a:lnSpc>
              <a:spcBef>
                <a:spcPts val="1596"/>
              </a:spcBef>
              <a:buNone/>
            </a:pPr>
            <a:r>
              <a:rPr b="1" lang="fr-FR" sz="1800" spc="-12" strike="noStrike" u="heavy">
                <a:solidFill>
                  <a:srgbClr val="2e363d"/>
                </a:solidFill>
                <a:uFill>
                  <a:solidFill>
                    <a:srgbClr val="2e363d"/>
                  </a:solidFill>
                </a:uFill>
                <a:latin typeface="Roboto"/>
              </a:rPr>
              <a:t>Transfer of data to INRIA and partners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300" name="object 11" descr=""/>
          <p:cNvPicPr/>
          <p:nvPr/>
        </p:nvPicPr>
        <p:blipFill>
          <a:blip r:embed="rId1"/>
          <a:stretch/>
        </p:blipFill>
        <p:spPr>
          <a:xfrm>
            <a:off x="858240" y="4156560"/>
            <a:ext cx="828360" cy="853560"/>
          </a:xfrm>
          <a:prstGeom prst="rect">
            <a:avLst/>
          </a:prstGeom>
          <a:ln w="0">
            <a:noFill/>
          </a:ln>
        </p:spPr>
      </p:pic>
      <p:sp>
        <p:nvSpPr>
          <p:cNvPr id="301" name="Google Shape;77;g2886a561ecd_6_51"/>
          <p:cNvSpPr/>
          <p:nvPr/>
        </p:nvSpPr>
        <p:spPr>
          <a:xfrm flipH="1">
            <a:off x="6334200" y="3124080"/>
            <a:ext cx="2758320" cy="1850040"/>
          </a:xfrm>
          <a:prstGeom prst="flowChartDocument">
            <a:avLst/>
          </a:prstGeom>
          <a:blipFill rotWithShape="0">
            <a:blip r:embed="rId2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570</TotalTime>
  <Application>LibreOffice/7.3.7.2$Linux_X86_64 LibreOffice_project/30$Build-2</Application>
  <AppVersion>15.0000</AppVersion>
  <Words>1221</Words>
  <Paragraphs>205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2024-02-18T16:32:22Z</dcterms:created>
  <dc:creator>RIGAUD MONNET Anne sophie</dc:creator>
  <dc:description/>
  <dc:language>en-GB</dc:language>
  <cp:lastModifiedBy/>
  <dcterms:modified xsi:type="dcterms:W3CDTF">2024-02-20T14:25:09Z</dcterms:modified>
  <cp:revision>56</cp:revision>
  <dc:subject/>
  <dc:title>Review Meeting Report on Experimental Protocol AP-HP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  <property fmtid="{D5CDD505-2E9C-101B-9397-08002B2CF9AE}" pid="3" name="Notes">
    <vt:i4>8</vt:i4>
  </property>
  <property fmtid="{D5CDD505-2E9C-101B-9397-08002B2CF9AE}" pid="4" name="PresentationFormat">
    <vt:lpwstr>Affichage à l'écran (16:9)</vt:lpwstr>
  </property>
  <property fmtid="{D5CDD505-2E9C-101B-9397-08002B2CF9AE}" pid="5" name="Slides">
    <vt:i4>18</vt:i4>
  </property>
</Properties>
</file>